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93" r:id="rId2"/>
    <p:sldId id="256" r:id="rId3"/>
    <p:sldId id="303" r:id="rId4"/>
    <p:sldId id="304" r:id="rId5"/>
    <p:sldId id="305" r:id="rId6"/>
    <p:sldId id="270" r:id="rId7"/>
    <p:sldId id="307" r:id="rId8"/>
    <p:sldId id="290" r:id="rId9"/>
    <p:sldId id="302" r:id="rId10"/>
    <p:sldId id="298" r:id="rId11"/>
    <p:sldId id="301" r:id="rId12"/>
    <p:sldId id="309" r:id="rId13"/>
    <p:sldId id="313" r:id="rId14"/>
    <p:sldId id="312" r:id="rId15"/>
    <p:sldId id="310" r:id="rId16"/>
    <p:sldId id="311" r:id="rId17"/>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84" d="100"/>
          <a:sy n="84" d="100"/>
        </p:scale>
        <p:origin x="1411"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20" name="Footer Placeholder 19"/>
          <p:cNvSpPr>
            <a:spLocks noGrp="1"/>
          </p:cNvSpPr>
          <p:nvPr>
            <p:ph type="ftr" sz="quarter" idx="11"/>
          </p:nvPr>
        </p:nvSpPr>
        <p:spPr/>
        <p:txBody>
          <a:bodyPr/>
          <a:lstStyle/>
          <a:p>
            <a:endParaRPr lang="lv-LV"/>
          </a:p>
        </p:txBody>
      </p:sp>
      <p:sp>
        <p:nvSpPr>
          <p:cNvPr id="10" name="Slide Number Placeholder 9"/>
          <p:cNvSpPr>
            <a:spLocks noGrp="1"/>
          </p:cNvSpPr>
          <p:nvPr>
            <p:ph type="sldNum" sz="quarter" idx="12"/>
          </p:nvPr>
        </p:nvSpPr>
        <p:spPr/>
        <p:txBody>
          <a:bodyPr/>
          <a:lstStyle/>
          <a:p>
            <a:fld id="{FA023FC4-DD9D-42AC-99A1-659ADBB4B2DE}" type="slidenum">
              <a:rPr lang="lv-LV" smtClean="0"/>
              <a:pPr/>
              <a:t>‹#›</a:t>
            </a:fld>
            <a:endParaRPr lang="lv-LV"/>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A023FC4-DD9D-42AC-99A1-659ADBB4B2DE}"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A023FC4-DD9D-42AC-99A1-659ADBB4B2DE}"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A023FC4-DD9D-42AC-99A1-659ADBB4B2DE}"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A023FC4-DD9D-42AC-99A1-659ADBB4B2DE}" type="slidenum">
              <a:rPr lang="lv-LV" smtClean="0"/>
              <a:pPr/>
              <a:t>‹#›</a:t>
            </a:fld>
            <a:endParaRPr lang="lv-LV"/>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A023FC4-DD9D-42AC-99A1-659ADBB4B2DE}"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A023FC4-DD9D-42AC-99A1-659ADBB4B2DE}"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A023FC4-DD9D-42AC-99A1-659ADBB4B2DE}"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A023FC4-DD9D-42AC-99A1-659ADBB4B2DE}" type="slidenum">
              <a:rPr lang="lv-LV" smtClean="0"/>
              <a:pPr/>
              <a:t>‹#›</a:t>
            </a:fld>
            <a:endParaRPr lang="lv-LV"/>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A023FC4-DD9D-42AC-99A1-659ADBB4B2DE}"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7F46AA2-8845-41C5-84DF-53CEA95FD9F2}" type="datetimeFigureOut">
              <a:rPr lang="lv-LV" smtClean="0"/>
              <a:pPr/>
              <a:t>12.04.2023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A023FC4-DD9D-42AC-99A1-659ADBB4B2DE}" type="slidenum">
              <a:rPr lang="lv-LV" smtClean="0"/>
              <a:pPr/>
              <a:t>‹#›</a:t>
            </a:fld>
            <a:endParaRPr lang="lv-LV"/>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7F46AA2-8845-41C5-84DF-53CEA95FD9F2}" type="datetimeFigureOut">
              <a:rPr lang="lv-LV" smtClean="0"/>
              <a:pPr/>
              <a:t>12.04.2023</a:t>
            </a:fld>
            <a:endParaRPr lang="lv-LV"/>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lv-LV"/>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A023FC4-DD9D-42AC-99A1-659ADBB4B2DE}" type="slidenum">
              <a:rPr lang="lv-LV" smtClean="0"/>
              <a:pPr/>
              <a:t>‹#›</a:t>
            </a:fld>
            <a:endParaRPr lang="lv-LV"/>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571184" cy="5674642"/>
          </a:xfrm>
        </p:spPr>
        <p:txBody>
          <a:bodyPr>
            <a:noAutofit/>
          </a:bodyPr>
          <a:lstStyle/>
          <a:p>
            <a:r>
              <a:rPr lang="lv-LV" sz="2800" b="1" dirty="0" smtClean="0"/>
              <a:t/>
            </a:r>
            <a:br>
              <a:rPr lang="lv-LV" sz="2800" b="1" dirty="0" smtClean="0"/>
            </a:br>
            <a:r>
              <a:rPr lang="lv-LV" sz="2800" b="1" dirty="0" smtClean="0"/>
              <a:t/>
            </a:r>
            <a:br>
              <a:rPr lang="lv-LV" sz="2800" b="1" dirty="0" smtClean="0"/>
            </a:br>
            <a:r>
              <a:rPr lang="lv-LV" sz="2800" b="1" dirty="0" smtClean="0"/>
              <a:t>Indra Keiša</a:t>
            </a:r>
            <a:br>
              <a:rPr lang="lv-LV" sz="2800" b="1" dirty="0" smtClean="0"/>
            </a:br>
            <a:r>
              <a:rPr lang="lv-LV" sz="2800" dirty="0" smtClean="0"/>
              <a:t/>
            </a:r>
            <a:br>
              <a:rPr lang="lv-LV" sz="2800" dirty="0" smtClean="0"/>
            </a:br>
            <a:r>
              <a:rPr lang="lv-LV" sz="2800" dirty="0" smtClean="0"/>
              <a:t>vizuālās mākslas skolotāja</a:t>
            </a:r>
            <a:br>
              <a:rPr lang="lv-LV" sz="2800" dirty="0" smtClean="0"/>
            </a:br>
            <a:r>
              <a:rPr lang="lv-LV" sz="2800" dirty="0" smtClean="0"/>
              <a:t>Balvu Valsts ģimnāzijā,</a:t>
            </a:r>
            <a:br>
              <a:rPr lang="lv-LV" sz="2800" dirty="0" smtClean="0"/>
            </a:br>
            <a:r>
              <a:rPr lang="lv-LV" sz="2800" dirty="0" smtClean="0"/>
              <a:t>un </a:t>
            </a:r>
            <a:br>
              <a:rPr lang="lv-LV" sz="2800" dirty="0" smtClean="0"/>
            </a:br>
            <a:r>
              <a:rPr lang="lv-LV" sz="2800" dirty="0" smtClean="0"/>
              <a:t>vizuālās mākslas un dizaina un tehnoloģu skolotāja Baltinavas vidusskolā </a:t>
            </a:r>
            <a:br>
              <a:rPr lang="lv-LV" sz="2800" dirty="0" smtClean="0"/>
            </a:br>
            <a:r>
              <a:rPr lang="lv-LV" sz="2800" dirty="0" smtClean="0"/>
              <a:t/>
            </a:r>
            <a:br>
              <a:rPr lang="lv-LV" sz="2800" dirty="0" smtClean="0"/>
            </a:br>
            <a:r>
              <a:rPr lang="lv-LV" sz="2800" dirty="0" smtClean="0"/>
              <a:t>Balvu novada vizuālās mākslas skolotāju metodiskās apvienības vadītāja</a:t>
            </a:r>
            <a:endParaRPr lang="lv-LV"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6106690"/>
          </a:xfrm>
        </p:spPr>
        <p:txBody>
          <a:bodyPr>
            <a:normAutofit/>
          </a:bodyPr>
          <a:lstStyle/>
          <a:p>
            <a:r>
              <a:rPr lang="lv-LV" sz="2000" dirty="0" smtClean="0"/>
              <a:t/>
            </a:r>
            <a:br>
              <a:rPr lang="lv-LV" sz="2000" dirty="0" smtClean="0"/>
            </a:br>
            <a:r>
              <a:rPr lang="lv-LV" sz="2800" dirty="0" smtClean="0"/>
              <a:t>Radošā darba uzdevums-</a:t>
            </a:r>
            <a:r>
              <a:rPr lang="lv-LV" sz="2800" b="1" dirty="0" smtClean="0"/>
              <a:t>ēnu teātris.</a:t>
            </a:r>
            <a:r>
              <a:rPr lang="lv-LV" sz="2800" dirty="0" smtClean="0"/>
              <a:t/>
            </a:r>
            <a:br>
              <a:rPr lang="lv-LV" sz="2800" dirty="0" smtClean="0"/>
            </a:br>
            <a:r>
              <a:rPr lang="lv-LV" sz="2800" dirty="0" smtClean="0"/>
              <a:t/>
            </a:r>
            <a:br>
              <a:rPr lang="lv-LV" sz="2800" dirty="0" smtClean="0"/>
            </a:br>
            <a:r>
              <a:rPr lang="lv-LV" sz="2800" dirty="0" smtClean="0"/>
              <a:t> Darbs grupās </a:t>
            </a:r>
            <a:br>
              <a:rPr lang="lv-LV" sz="2800" dirty="0" smtClean="0"/>
            </a:br>
            <a:r>
              <a:rPr lang="lv-LV" sz="2800" dirty="0" smtClean="0"/>
              <a:t/>
            </a:r>
            <a:br>
              <a:rPr lang="lv-LV" sz="2800" dirty="0" smtClean="0"/>
            </a:br>
            <a:r>
              <a:rPr lang="lv-LV" sz="2800" dirty="0" smtClean="0"/>
              <a:t>* Uzrakstīt scenāriju ēnu teātra izrādei</a:t>
            </a:r>
            <a:br>
              <a:rPr lang="lv-LV" sz="2800" dirty="0" smtClean="0"/>
            </a:br>
            <a:r>
              <a:rPr lang="lv-LV" sz="2800" dirty="0" smtClean="0"/>
              <a:t> (</a:t>
            </a:r>
            <a:r>
              <a:rPr lang="lv-LV" sz="2400" dirty="0" smtClean="0"/>
              <a:t>sadarboties ar latviešu valodas skolotāju</a:t>
            </a:r>
            <a:r>
              <a:rPr lang="lv-LV" sz="2800" dirty="0" smtClean="0"/>
              <a:t>) </a:t>
            </a:r>
            <a:br>
              <a:rPr lang="lv-LV" sz="2800" dirty="0" smtClean="0"/>
            </a:br>
            <a:r>
              <a:rPr lang="lv-LV" sz="2800" dirty="0" smtClean="0"/>
              <a:t>* Pagatavot izrādes tēlus </a:t>
            </a:r>
            <a:br>
              <a:rPr lang="lv-LV" sz="2800" dirty="0" smtClean="0"/>
            </a:br>
            <a:r>
              <a:rPr lang="lv-LV" sz="2800" dirty="0" smtClean="0"/>
              <a:t>* Iestudēt teātra izrādi –mājas darbs</a:t>
            </a:r>
            <a:br>
              <a:rPr lang="lv-LV" sz="2800" dirty="0" smtClean="0"/>
            </a:br>
            <a:r>
              <a:rPr lang="lv-LV" sz="2800" dirty="0" smtClean="0"/>
              <a:t>* Prezentēt savu darbu.1 st</a:t>
            </a:r>
            <a:br>
              <a:rPr lang="lv-LV" sz="2800" dirty="0" smtClean="0"/>
            </a:br>
            <a:r>
              <a:rPr lang="lv-LV" sz="2800" dirty="0" smtClean="0"/>
              <a:t>* Izvērtēt savu un klasesbiedru darbu. 1 st</a:t>
            </a:r>
            <a:br>
              <a:rPr lang="lv-LV" sz="2800" dirty="0" smtClean="0"/>
            </a:br>
            <a:endParaRPr lang="lv-LV"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fontScale="90000"/>
          </a:bodyPr>
          <a:lstStyle/>
          <a:p>
            <a:pPr algn="ctr"/>
            <a:r>
              <a:rPr lang="lv-LV" dirty="0" smtClean="0"/>
              <a:t/>
            </a:r>
            <a:br>
              <a:rPr lang="lv-LV" dirty="0" smtClean="0"/>
            </a:br>
            <a:r>
              <a:rPr lang="lv-LV" dirty="0" smtClean="0"/>
              <a:t>Sarunāties</a:t>
            </a:r>
            <a:br>
              <a:rPr lang="lv-LV" dirty="0" smtClean="0"/>
            </a:br>
            <a:r>
              <a:rPr lang="lv-LV" dirty="0" smtClean="0"/>
              <a:t>saprasties</a:t>
            </a:r>
            <a:br>
              <a:rPr lang="lv-LV" dirty="0" smtClean="0"/>
            </a:br>
            <a:r>
              <a:rPr lang="lv-LV" dirty="0" smtClean="0"/>
              <a:t>plānot</a:t>
            </a:r>
            <a:br>
              <a:rPr lang="lv-LV" dirty="0" smtClean="0"/>
            </a:br>
            <a:r>
              <a:rPr lang="lv-LV" dirty="0" smtClean="0"/>
              <a:t>darīt kopā</a:t>
            </a:r>
            <a:br>
              <a:rPr lang="lv-LV" dirty="0" smtClean="0"/>
            </a:br>
            <a:r>
              <a:rPr lang="lv-LV" dirty="0" smtClean="0"/>
              <a:t>dalīt atbildību</a:t>
            </a:r>
            <a:br>
              <a:rPr lang="lv-LV" dirty="0" smtClean="0"/>
            </a:br>
            <a:r>
              <a:rPr lang="lv-LV" dirty="0" smtClean="0"/>
              <a:t>pieņemt  lēmumus kopā</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sz="1800" dirty="0" smtClean="0"/>
              <a:t>Daiga Brakmane Skola2030 vecākā eksperte</a:t>
            </a:r>
            <a:endParaRPr lang="lv-LV"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87624" y="332656"/>
          <a:ext cx="7128792" cy="6196187"/>
        </p:xfrm>
        <a:graphic>
          <a:graphicData uri="http://schemas.openxmlformats.org/drawingml/2006/table">
            <a:tbl>
              <a:tblPr/>
              <a:tblGrid>
                <a:gridCol w="2207726">
                  <a:extLst>
                    <a:ext uri="{9D8B030D-6E8A-4147-A177-3AD203B41FA5}">
                      <a16:colId xmlns="" xmlns:a16="http://schemas.microsoft.com/office/drawing/2014/main" val="20000"/>
                    </a:ext>
                  </a:extLst>
                </a:gridCol>
                <a:gridCol w="2208505">
                  <a:extLst>
                    <a:ext uri="{9D8B030D-6E8A-4147-A177-3AD203B41FA5}">
                      <a16:colId xmlns="" xmlns:a16="http://schemas.microsoft.com/office/drawing/2014/main" val="20001"/>
                    </a:ext>
                  </a:extLst>
                </a:gridCol>
                <a:gridCol w="2712561">
                  <a:extLst>
                    <a:ext uri="{9D8B030D-6E8A-4147-A177-3AD203B41FA5}">
                      <a16:colId xmlns="" xmlns:a16="http://schemas.microsoft.com/office/drawing/2014/main" val="20002"/>
                    </a:ext>
                  </a:extLst>
                </a:gridCol>
              </a:tblGrid>
              <a:tr h="312267">
                <a:tc>
                  <a:txBody>
                    <a:bodyPr/>
                    <a:lstStyle/>
                    <a:p>
                      <a:pPr>
                        <a:lnSpc>
                          <a:spcPct val="115000"/>
                        </a:lnSpc>
                        <a:spcAft>
                          <a:spcPts val="0"/>
                        </a:spcAft>
                      </a:pPr>
                      <a:r>
                        <a:rPr lang="lv-LV" sz="1050" dirty="0">
                          <a:latin typeface="Arial"/>
                          <a:ea typeface="Calibri"/>
                          <a:cs typeface="Times New Roman"/>
                        </a:rPr>
                        <a:t>Turpina apgūt</a:t>
                      </a:r>
                      <a:endParaRPr lang="lv-LV" sz="1050" dirty="0">
                        <a:latin typeface="Calibri"/>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050">
                          <a:latin typeface="Arial"/>
                          <a:ea typeface="Calibri"/>
                          <a:cs typeface="Times New Roman"/>
                        </a:rPr>
                        <a:t>Apguvis</a:t>
                      </a:r>
                      <a:endParaRPr lang="lv-LV" sz="1050">
                        <a:latin typeface="Calibri"/>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050" dirty="0">
                          <a:latin typeface="Arial"/>
                          <a:ea typeface="Calibri"/>
                          <a:cs typeface="Times New Roman"/>
                        </a:rPr>
                        <a:t>Apguvis padziļināti</a:t>
                      </a:r>
                      <a:endParaRPr lang="lv-LV" sz="1050" dirty="0">
                        <a:latin typeface="Calibri"/>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178914">
                <a:tc>
                  <a:txBody>
                    <a:bodyPr/>
                    <a:lstStyle/>
                    <a:p>
                      <a:pPr>
                        <a:lnSpc>
                          <a:spcPct val="115000"/>
                        </a:lnSpc>
                        <a:spcAft>
                          <a:spcPts val="0"/>
                        </a:spcAft>
                      </a:pPr>
                      <a:r>
                        <a:rPr lang="lv-LV" sz="1100" dirty="0">
                          <a:solidFill>
                            <a:schemeClr val="tx1"/>
                          </a:solidFill>
                          <a:latin typeface="Arial"/>
                          <a:ea typeface="Calibri"/>
                          <a:cs typeface="Times New Roman"/>
                        </a:rPr>
                        <a:t>Zina dažus  jēdzienus</a:t>
                      </a:r>
                      <a:r>
                        <a:rPr lang="lv-LV" sz="1100" b="1" dirty="0">
                          <a:solidFill>
                            <a:schemeClr val="tx1"/>
                          </a:solidFill>
                          <a:latin typeface="Arial"/>
                          <a:ea typeface="Calibri"/>
                          <a:cs typeface="Times New Roman"/>
                        </a:rPr>
                        <a:t>: </a:t>
                      </a:r>
                      <a:r>
                        <a:rPr lang="lv-LV" sz="1100" dirty="0">
                          <a:solidFill>
                            <a:schemeClr val="tx1"/>
                          </a:solidFill>
                          <a:latin typeface="Arial"/>
                          <a:ea typeface="Calibri"/>
                          <a:cs typeface="Times New Roman"/>
                        </a:rPr>
                        <a:t>gaisma, gaismēna, slīdošā gaisma, drapērija, krītošā ēna, reflekss, spīdums, plakne</a:t>
                      </a:r>
                      <a:endParaRPr lang="lv-LV" sz="1100" dirty="0">
                        <a:solidFill>
                          <a:schemeClr val="tx1"/>
                        </a:solidFill>
                        <a:latin typeface="Calibri"/>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0" marR="154940">
                        <a:lnSpc>
                          <a:spcPct val="115000"/>
                        </a:lnSpc>
                        <a:spcAft>
                          <a:spcPts val="0"/>
                        </a:spcAft>
                        <a:tabLst>
                          <a:tab pos="216535" algn="l"/>
                        </a:tabLst>
                      </a:pPr>
                      <a:r>
                        <a:rPr lang="en-US" sz="1100" dirty="0" err="1">
                          <a:solidFill>
                            <a:schemeClr val="tx1"/>
                          </a:solidFill>
                          <a:latin typeface="Arial"/>
                          <a:ea typeface="Times New Roman"/>
                          <a:cs typeface="Times New Roman"/>
                        </a:rPr>
                        <a:t>Zina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jēdzienus</a:t>
                      </a:r>
                      <a:r>
                        <a:rPr lang="en-US" sz="1100" b="1"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gaisma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gaismēna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slīdošā</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gaisma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drapērija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krītošā</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ēna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reflekss</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spīdums</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plakne</a:t>
                      </a:r>
                      <a:r>
                        <a:rPr lang="en-US" sz="1100" dirty="0">
                          <a:solidFill>
                            <a:schemeClr val="tx1"/>
                          </a:solidFill>
                          <a:latin typeface="Arial"/>
                          <a:ea typeface="Times New Roman"/>
                          <a:cs typeface="Times New Roman"/>
                        </a:rPr>
                        <a:t>. </a:t>
                      </a:r>
                      <a:r>
                        <a:rPr lang="en-US" sz="1100" dirty="0" err="1">
                          <a:latin typeface="Arial"/>
                          <a:ea typeface="Times New Roman"/>
                          <a:cs typeface="Times New Roman"/>
                        </a:rPr>
                        <a:t>Pēta</a:t>
                      </a:r>
                      <a:r>
                        <a:rPr lang="en-US" sz="1100" dirty="0">
                          <a:latin typeface="Arial"/>
                          <a:ea typeface="Times New Roman"/>
                          <a:cs typeface="Times New Roman"/>
                        </a:rPr>
                        <a:t> </a:t>
                      </a:r>
                      <a:r>
                        <a:rPr lang="en-US" sz="1100" dirty="0" err="1">
                          <a:latin typeface="Arial"/>
                          <a:ea typeface="Times New Roman"/>
                          <a:cs typeface="Times New Roman"/>
                        </a:rPr>
                        <a:t>gaismas</a:t>
                      </a:r>
                      <a:r>
                        <a:rPr lang="en-US" sz="1100" dirty="0">
                          <a:latin typeface="Arial"/>
                          <a:ea typeface="Times New Roman"/>
                          <a:cs typeface="Times New Roman"/>
                        </a:rPr>
                        <a:t> </a:t>
                      </a:r>
                      <a:r>
                        <a:rPr lang="en-US" sz="1100" dirty="0" err="1">
                          <a:latin typeface="Arial"/>
                          <a:ea typeface="Times New Roman"/>
                          <a:cs typeface="Times New Roman"/>
                        </a:rPr>
                        <a:t>efektu</a:t>
                      </a:r>
                      <a:r>
                        <a:rPr lang="en-US" sz="1100" dirty="0">
                          <a:latin typeface="Arial"/>
                          <a:ea typeface="Times New Roman"/>
                          <a:cs typeface="Times New Roman"/>
                        </a:rPr>
                        <a:t> </a:t>
                      </a:r>
                      <a:r>
                        <a:rPr lang="en-US" sz="1100" dirty="0" err="1">
                          <a:latin typeface="Arial"/>
                          <a:ea typeface="Times New Roman"/>
                          <a:cs typeface="Times New Roman"/>
                        </a:rPr>
                        <a:t>pielietojumu</a:t>
                      </a:r>
                      <a:r>
                        <a:rPr lang="en-US" sz="1100" dirty="0">
                          <a:latin typeface="Arial"/>
                          <a:ea typeface="Times New Roman"/>
                          <a:cs typeface="Times New Roman"/>
                        </a:rPr>
                        <a:t> </a:t>
                      </a:r>
                      <a:r>
                        <a:rPr lang="en-US" sz="1100" dirty="0" err="1">
                          <a:latin typeface="Arial"/>
                          <a:ea typeface="Times New Roman"/>
                          <a:cs typeface="Times New Roman"/>
                        </a:rPr>
                        <a:t>dažādos</a:t>
                      </a:r>
                      <a:r>
                        <a:rPr lang="en-US" sz="1100" dirty="0">
                          <a:latin typeface="Arial"/>
                          <a:ea typeface="Times New Roman"/>
                          <a:cs typeface="Times New Roman"/>
                        </a:rPr>
                        <a:t> </a:t>
                      </a:r>
                      <a:r>
                        <a:rPr lang="en-US" sz="1100" dirty="0" err="1">
                          <a:latin typeface="Arial"/>
                          <a:ea typeface="Times New Roman"/>
                          <a:cs typeface="Times New Roman"/>
                        </a:rPr>
                        <a:t>mākslas</a:t>
                      </a:r>
                      <a:r>
                        <a:rPr lang="en-US" sz="1100" dirty="0">
                          <a:latin typeface="Arial"/>
                          <a:ea typeface="Times New Roman"/>
                          <a:cs typeface="Times New Roman"/>
                        </a:rPr>
                        <a:t> </a:t>
                      </a:r>
                      <a:r>
                        <a:rPr lang="en-US" sz="1100" dirty="0" err="1">
                          <a:latin typeface="Arial"/>
                          <a:ea typeface="Times New Roman"/>
                          <a:cs typeface="Times New Roman"/>
                        </a:rPr>
                        <a:t>veidos</a:t>
                      </a:r>
                      <a:r>
                        <a:rPr lang="en-US" sz="1100" dirty="0">
                          <a:latin typeface="Arial"/>
                          <a:ea typeface="Times New Roman"/>
                          <a:cs typeface="Times New Roman"/>
                        </a:rPr>
                        <a:t> (</a:t>
                      </a:r>
                      <a:r>
                        <a:rPr lang="en-US" sz="1100" dirty="0" err="1">
                          <a:latin typeface="Arial"/>
                          <a:ea typeface="Times New Roman"/>
                          <a:cs typeface="Times New Roman"/>
                        </a:rPr>
                        <a:t>glezniecībā,arhitektūrā</a:t>
                      </a:r>
                      <a:r>
                        <a:rPr lang="en-US" sz="1100" dirty="0">
                          <a:latin typeface="Arial"/>
                          <a:ea typeface="Times New Roman"/>
                          <a:cs typeface="Times New Roman"/>
                        </a:rPr>
                        <a:t>, </a:t>
                      </a:r>
                      <a:r>
                        <a:rPr lang="en-US" sz="1100" dirty="0" err="1">
                          <a:latin typeface="Arial"/>
                          <a:ea typeface="Times New Roman"/>
                          <a:cs typeface="Times New Roman"/>
                        </a:rPr>
                        <a:t>scenogrāfijā</a:t>
                      </a:r>
                      <a:r>
                        <a:rPr lang="en-US" sz="1100" dirty="0">
                          <a:latin typeface="Arial"/>
                          <a:ea typeface="Times New Roman"/>
                          <a:cs typeface="Times New Roman"/>
                        </a:rPr>
                        <a:t>, </a:t>
                      </a:r>
                      <a:r>
                        <a:rPr lang="en-US" sz="1100" dirty="0" err="1">
                          <a:latin typeface="Arial"/>
                          <a:ea typeface="Times New Roman"/>
                          <a:cs typeface="Times New Roman"/>
                        </a:rPr>
                        <a:t>tēlniecībā</a:t>
                      </a:r>
                      <a:r>
                        <a:rPr lang="en-US" sz="1100" dirty="0">
                          <a:latin typeface="Arial"/>
                          <a:ea typeface="Times New Roman"/>
                          <a:cs typeface="Times New Roman"/>
                        </a:rPr>
                        <a:t>, vides </a:t>
                      </a:r>
                      <a:r>
                        <a:rPr lang="en-US" sz="1100" dirty="0" err="1">
                          <a:latin typeface="Arial"/>
                          <a:ea typeface="Times New Roman"/>
                          <a:cs typeface="Times New Roman"/>
                        </a:rPr>
                        <a:t>mākslā</a:t>
                      </a:r>
                      <a:r>
                        <a:rPr lang="en-US" sz="1100" dirty="0">
                          <a:latin typeface="Arial"/>
                          <a:ea typeface="Times New Roman"/>
                          <a:cs typeface="Times New Roman"/>
                        </a:rPr>
                        <a:t>)</a:t>
                      </a:r>
                      <a:endParaRPr lang="lv-LV" sz="1100" dirty="0">
                        <a:latin typeface="Times New Roman"/>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4940">
                        <a:lnSpc>
                          <a:spcPct val="115000"/>
                        </a:lnSpc>
                        <a:spcAft>
                          <a:spcPts val="0"/>
                        </a:spcAft>
                        <a:tabLst>
                          <a:tab pos="216535" algn="l"/>
                        </a:tabLst>
                      </a:pPr>
                      <a:r>
                        <a:rPr lang="en-US" sz="1100" dirty="0" err="1">
                          <a:solidFill>
                            <a:schemeClr val="tx1"/>
                          </a:solidFill>
                          <a:latin typeface="Arial"/>
                          <a:ea typeface="Times New Roman"/>
                          <a:cs typeface="Times New Roman"/>
                        </a:rPr>
                        <a:t>Zina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jēdzienus</a:t>
                      </a:r>
                      <a:r>
                        <a:rPr lang="en-US" sz="1100" b="1"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gaisma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gaismēna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slīdošā</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gaisma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drapērija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krītošā</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ēna</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reflekss</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spīdums</a:t>
                      </a:r>
                      <a:r>
                        <a:rPr lang="en-US" sz="1100" dirty="0">
                          <a:solidFill>
                            <a:schemeClr val="tx1"/>
                          </a:solidFill>
                          <a:latin typeface="Arial"/>
                          <a:ea typeface="Times New Roman"/>
                          <a:cs typeface="Times New Roman"/>
                        </a:rPr>
                        <a:t>, </a:t>
                      </a:r>
                      <a:r>
                        <a:rPr lang="en-US" sz="1100" dirty="0" err="1">
                          <a:solidFill>
                            <a:schemeClr val="tx1"/>
                          </a:solidFill>
                          <a:latin typeface="Arial"/>
                          <a:ea typeface="Times New Roman"/>
                          <a:cs typeface="Times New Roman"/>
                        </a:rPr>
                        <a:t>plakne</a:t>
                      </a:r>
                      <a:r>
                        <a:rPr lang="en-US" sz="1100" dirty="0">
                          <a:solidFill>
                            <a:schemeClr val="tx1"/>
                          </a:solidFill>
                          <a:latin typeface="Arial"/>
                          <a:ea typeface="Times New Roman"/>
                          <a:cs typeface="Times New Roman"/>
                        </a:rPr>
                        <a:t>. </a:t>
                      </a:r>
                      <a:r>
                        <a:rPr lang="en-US" sz="1100" dirty="0" err="1">
                          <a:latin typeface="Arial"/>
                          <a:ea typeface="Times New Roman"/>
                          <a:cs typeface="Times New Roman"/>
                        </a:rPr>
                        <a:t>Pēta</a:t>
                      </a:r>
                      <a:r>
                        <a:rPr lang="en-US" sz="1100" dirty="0">
                          <a:latin typeface="Arial"/>
                          <a:ea typeface="Times New Roman"/>
                          <a:cs typeface="Times New Roman"/>
                        </a:rPr>
                        <a:t> un </a:t>
                      </a:r>
                      <a:r>
                        <a:rPr lang="en-US" sz="1100" dirty="0" err="1">
                          <a:latin typeface="Arial"/>
                          <a:ea typeface="Times New Roman"/>
                          <a:cs typeface="Times New Roman"/>
                        </a:rPr>
                        <a:t>analizē</a:t>
                      </a:r>
                      <a:r>
                        <a:rPr lang="en-US" sz="1100" dirty="0">
                          <a:latin typeface="Arial"/>
                          <a:ea typeface="Times New Roman"/>
                          <a:cs typeface="Times New Roman"/>
                        </a:rPr>
                        <a:t> </a:t>
                      </a:r>
                      <a:r>
                        <a:rPr lang="en-US" sz="1100" dirty="0" err="1">
                          <a:latin typeface="Arial"/>
                          <a:ea typeface="Times New Roman"/>
                          <a:cs typeface="Times New Roman"/>
                        </a:rPr>
                        <a:t>gaismas</a:t>
                      </a:r>
                      <a:r>
                        <a:rPr lang="en-US" sz="1100" dirty="0">
                          <a:latin typeface="Arial"/>
                          <a:ea typeface="Times New Roman"/>
                          <a:cs typeface="Times New Roman"/>
                        </a:rPr>
                        <a:t> </a:t>
                      </a:r>
                      <a:r>
                        <a:rPr lang="en-US" sz="1100" dirty="0" err="1">
                          <a:latin typeface="Arial"/>
                          <a:ea typeface="Times New Roman"/>
                          <a:cs typeface="Times New Roman"/>
                        </a:rPr>
                        <a:t>efektu</a:t>
                      </a:r>
                      <a:r>
                        <a:rPr lang="en-US" sz="1100" dirty="0">
                          <a:latin typeface="Arial"/>
                          <a:ea typeface="Times New Roman"/>
                          <a:cs typeface="Times New Roman"/>
                        </a:rPr>
                        <a:t> </a:t>
                      </a:r>
                      <a:r>
                        <a:rPr lang="en-US" sz="1100" dirty="0" err="1">
                          <a:latin typeface="Arial"/>
                          <a:ea typeface="Times New Roman"/>
                          <a:cs typeface="Times New Roman"/>
                        </a:rPr>
                        <a:t>pielietojumu</a:t>
                      </a:r>
                      <a:r>
                        <a:rPr lang="en-US" sz="1100" dirty="0">
                          <a:latin typeface="Arial"/>
                          <a:ea typeface="Times New Roman"/>
                          <a:cs typeface="Times New Roman"/>
                        </a:rPr>
                        <a:t> </a:t>
                      </a:r>
                      <a:r>
                        <a:rPr lang="en-US" sz="1100" dirty="0" err="1">
                          <a:latin typeface="Arial"/>
                          <a:ea typeface="Times New Roman"/>
                          <a:cs typeface="Times New Roman"/>
                        </a:rPr>
                        <a:t>dažādos</a:t>
                      </a:r>
                      <a:r>
                        <a:rPr lang="en-US" sz="1100" dirty="0">
                          <a:latin typeface="Arial"/>
                          <a:ea typeface="Times New Roman"/>
                          <a:cs typeface="Times New Roman"/>
                        </a:rPr>
                        <a:t> </a:t>
                      </a:r>
                      <a:r>
                        <a:rPr lang="en-US" sz="1100" dirty="0" err="1">
                          <a:latin typeface="Arial"/>
                          <a:ea typeface="Times New Roman"/>
                          <a:cs typeface="Times New Roman"/>
                        </a:rPr>
                        <a:t>mākslas</a:t>
                      </a:r>
                      <a:r>
                        <a:rPr lang="en-US" sz="1100" dirty="0">
                          <a:latin typeface="Arial"/>
                          <a:ea typeface="Times New Roman"/>
                          <a:cs typeface="Times New Roman"/>
                        </a:rPr>
                        <a:t> </a:t>
                      </a:r>
                      <a:r>
                        <a:rPr lang="en-US" sz="1100" dirty="0" err="1">
                          <a:latin typeface="Arial"/>
                          <a:ea typeface="Times New Roman"/>
                          <a:cs typeface="Times New Roman"/>
                        </a:rPr>
                        <a:t>veidos</a:t>
                      </a:r>
                      <a:r>
                        <a:rPr lang="en-US" sz="1100" dirty="0">
                          <a:latin typeface="Arial"/>
                          <a:ea typeface="Times New Roman"/>
                          <a:cs typeface="Times New Roman"/>
                        </a:rPr>
                        <a:t> (</a:t>
                      </a:r>
                      <a:r>
                        <a:rPr lang="en-US" sz="1100" dirty="0" err="1">
                          <a:latin typeface="Arial"/>
                          <a:ea typeface="Times New Roman"/>
                          <a:cs typeface="Times New Roman"/>
                        </a:rPr>
                        <a:t>glezniecībā,arhitektūrā</a:t>
                      </a:r>
                      <a:r>
                        <a:rPr lang="en-US" sz="1100" dirty="0">
                          <a:latin typeface="Arial"/>
                          <a:ea typeface="Times New Roman"/>
                          <a:cs typeface="Times New Roman"/>
                        </a:rPr>
                        <a:t>, </a:t>
                      </a:r>
                      <a:r>
                        <a:rPr lang="en-US" sz="1100" dirty="0" err="1">
                          <a:latin typeface="Arial"/>
                          <a:ea typeface="Times New Roman"/>
                          <a:cs typeface="Times New Roman"/>
                        </a:rPr>
                        <a:t>scenogrāfijā</a:t>
                      </a:r>
                      <a:r>
                        <a:rPr lang="en-US" sz="1100" dirty="0">
                          <a:latin typeface="Arial"/>
                          <a:ea typeface="Times New Roman"/>
                          <a:cs typeface="Times New Roman"/>
                        </a:rPr>
                        <a:t>, </a:t>
                      </a:r>
                      <a:r>
                        <a:rPr lang="en-US" sz="1100" dirty="0" err="1">
                          <a:latin typeface="Arial"/>
                          <a:ea typeface="Times New Roman"/>
                          <a:cs typeface="Times New Roman"/>
                        </a:rPr>
                        <a:t>tēlniecībā</a:t>
                      </a:r>
                      <a:r>
                        <a:rPr lang="en-US" sz="1100" dirty="0">
                          <a:latin typeface="Arial"/>
                          <a:ea typeface="Times New Roman"/>
                          <a:cs typeface="Times New Roman"/>
                        </a:rPr>
                        <a:t>, vides </a:t>
                      </a:r>
                      <a:r>
                        <a:rPr lang="en-US" sz="1100" dirty="0" err="1">
                          <a:latin typeface="Arial"/>
                          <a:ea typeface="Times New Roman"/>
                          <a:cs typeface="Times New Roman"/>
                        </a:rPr>
                        <a:t>mākslā</a:t>
                      </a:r>
                      <a:r>
                        <a:rPr lang="en-US" sz="1100" dirty="0">
                          <a:latin typeface="Arial"/>
                          <a:ea typeface="Times New Roman"/>
                          <a:cs typeface="Times New Roman"/>
                        </a:rPr>
                        <a:t>)</a:t>
                      </a:r>
                      <a:endParaRPr lang="lv-LV" sz="1100" dirty="0">
                        <a:latin typeface="Times New Roman"/>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55504">
                <a:tc>
                  <a:txBody>
                    <a:bodyPr/>
                    <a:lstStyle/>
                    <a:p>
                      <a:pPr>
                        <a:lnSpc>
                          <a:spcPct val="115000"/>
                        </a:lnSpc>
                        <a:spcAft>
                          <a:spcPts val="0"/>
                        </a:spcAft>
                      </a:pPr>
                      <a:r>
                        <a:rPr lang="lv-LV" sz="1100">
                          <a:latin typeface="Arial"/>
                          <a:ea typeface="Calibri"/>
                          <a:cs typeface="Times New Roman"/>
                        </a:rPr>
                        <a:t>Grūti sadarboties, bet prot pastāstīt par saviem atklājumiem.</a:t>
                      </a:r>
                      <a:endParaRPr lang="lv-LV" sz="1100">
                        <a:latin typeface="Calibri"/>
                        <a:ea typeface="Calibri"/>
                        <a:cs typeface="Times New Roman"/>
                      </a:endParaRPr>
                    </a:p>
                    <a:p>
                      <a:pPr>
                        <a:lnSpc>
                          <a:spcPct val="115000"/>
                        </a:lnSpc>
                        <a:spcAft>
                          <a:spcPts val="0"/>
                        </a:spcAft>
                      </a:pPr>
                      <a:r>
                        <a:rPr lang="lv-LV" sz="1100">
                          <a:latin typeface="Arial"/>
                          <a:ea typeface="Calibri"/>
                          <a:cs typeface="Times New Roman"/>
                        </a:rPr>
                        <a:t>Darbu neplāno, nav sadalīti pienākumi. Precizē ideju, skicē tās vizualizāciju pirms darba uzsākšanas. </a:t>
                      </a:r>
                      <a:endParaRPr lang="lv-LV" sz="1100">
                        <a:latin typeface="Calibri"/>
                        <a:ea typeface="Calibri"/>
                        <a:cs typeface="Times New Roman"/>
                      </a:endParaRPr>
                    </a:p>
                    <a:p>
                      <a:pPr>
                        <a:lnSpc>
                          <a:spcPct val="115000"/>
                        </a:lnSpc>
                        <a:spcAft>
                          <a:spcPts val="0"/>
                        </a:spcAft>
                      </a:pPr>
                      <a:r>
                        <a:rPr lang="lv-LV" sz="1100">
                          <a:latin typeface="Arial"/>
                          <a:ea typeface="Calibri"/>
                          <a:cs typeface="Times New Roman"/>
                        </a:rPr>
                        <a:t>Izveido ēnu teātra tēlus, izmantojot papīru kā resursu un gaismas avotu kā izteiksmes līdzekli.</a:t>
                      </a:r>
                      <a:endParaRPr lang="lv-LV" sz="1100">
                        <a:latin typeface="Calibri"/>
                        <a:ea typeface="Calibri"/>
                        <a:cs typeface="Times New Roman"/>
                      </a:endParaRPr>
                    </a:p>
                    <a:p>
                      <a:pPr>
                        <a:lnSpc>
                          <a:spcPct val="115000"/>
                        </a:lnSpc>
                        <a:spcAft>
                          <a:spcPts val="0"/>
                        </a:spcAft>
                      </a:pPr>
                      <a:r>
                        <a:rPr lang="lv-LV" sz="1100">
                          <a:latin typeface="Arial"/>
                          <a:ea typeface="Calibri"/>
                          <a:cs typeface="Times New Roman"/>
                        </a:rPr>
                        <a:t>Darbu veido pavirši</a:t>
                      </a:r>
                      <a:endParaRPr lang="lv-LV" sz="1100">
                        <a:latin typeface="Calibri"/>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4940">
                        <a:lnSpc>
                          <a:spcPct val="115000"/>
                        </a:lnSpc>
                        <a:spcAft>
                          <a:spcPts val="0"/>
                        </a:spcAft>
                        <a:tabLst>
                          <a:tab pos="216535" algn="l"/>
                        </a:tabLst>
                      </a:pPr>
                      <a:r>
                        <a:rPr lang="en-US" sz="1100" dirty="0" err="1">
                          <a:latin typeface="Arial"/>
                          <a:ea typeface="Times New Roman"/>
                          <a:cs typeface="Times New Roman"/>
                        </a:rPr>
                        <a:t>Sadarbojas</a:t>
                      </a:r>
                      <a:r>
                        <a:rPr lang="en-US" sz="1100" dirty="0">
                          <a:latin typeface="Arial"/>
                          <a:ea typeface="Times New Roman"/>
                          <a:cs typeface="Times New Roman"/>
                        </a:rPr>
                        <a:t> un </a:t>
                      </a:r>
                      <a:r>
                        <a:rPr lang="en-US" sz="1100" dirty="0" err="1">
                          <a:latin typeface="Arial"/>
                          <a:ea typeface="Times New Roman"/>
                          <a:cs typeface="Times New Roman"/>
                        </a:rPr>
                        <a:t>prot</a:t>
                      </a:r>
                      <a:r>
                        <a:rPr lang="en-US" sz="1100" dirty="0">
                          <a:latin typeface="Arial"/>
                          <a:ea typeface="Times New Roman"/>
                          <a:cs typeface="Times New Roman"/>
                        </a:rPr>
                        <a:t> </a:t>
                      </a:r>
                      <a:r>
                        <a:rPr lang="en-US" sz="1100" dirty="0" err="1">
                          <a:latin typeface="Arial"/>
                          <a:ea typeface="Times New Roman"/>
                          <a:cs typeface="Times New Roman"/>
                        </a:rPr>
                        <a:t>pastāstīt</a:t>
                      </a:r>
                      <a:r>
                        <a:rPr lang="en-US" sz="1100" dirty="0">
                          <a:latin typeface="Arial"/>
                          <a:ea typeface="Times New Roman"/>
                          <a:cs typeface="Times New Roman"/>
                        </a:rPr>
                        <a:t> par </a:t>
                      </a:r>
                      <a:r>
                        <a:rPr lang="en-US" sz="1100" dirty="0" err="1">
                          <a:latin typeface="Arial"/>
                          <a:ea typeface="Times New Roman"/>
                          <a:cs typeface="Times New Roman"/>
                        </a:rPr>
                        <a:t>saviem</a:t>
                      </a:r>
                      <a:r>
                        <a:rPr lang="en-US" sz="1100" dirty="0">
                          <a:latin typeface="Arial"/>
                          <a:ea typeface="Times New Roman"/>
                          <a:cs typeface="Times New Roman"/>
                        </a:rPr>
                        <a:t> </a:t>
                      </a:r>
                      <a:r>
                        <a:rPr lang="en-US" sz="1100" dirty="0" err="1">
                          <a:latin typeface="Arial"/>
                          <a:ea typeface="Times New Roman"/>
                          <a:cs typeface="Times New Roman"/>
                        </a:rPr>
                        <a:t>atklajumiem</a:t>
                      </a:r>
                      <a:r>
                        <a:rPr lang="en-US" sz="1100" dirty="0">
                          <a:latin typeface="Arial"/>
                          <a:ea typeface="Times New Roman"/>
                          <a:cs typeface="Times New Roman"/>
                        </a:rPr>
                        <a:t> un </a:t>
                      </a:r>
                      <a:r>
                        <a:rPr lang="en-US" sz="1100" dirty="0" err="1">
                          <a:latin typeface="Arial"/>
                          <a:ea typeface="Times New Roman"/>
                          <a:cs typeface="Times New Roman"/>
                        </a:rPr>
                        <a:t>pieredzi</a:t>
                      </a:r>
                      <a:endParaRPr lang="lv-LV" sz="1100" dirty="0">
                        <a:latin typeface="Times New Roman"/>
                        <a:ea typeface="Times New Roman"/>
                        <a:cs typeface="Times New Roman"/>
                      </a:endParaRPr>
                    </a:p>
                    <a:p>
                      <a:pPr marR="154940">
                        <a:lnSpc>
                          <a:spcPct val="115000"/>
                        </a:lnSpc>
                        <a:spcAft>
                          <a:spcPts val="0"/>
                        </a:spcAft>
                        <a:tabLst>
                          <a:tab pos="216535" algn="l"/>
                        </a:tabLst>
                      </a:pPr>
                      <a:r>
                        <a:rPr lang="en-US" sz="1100" dirty="0" err="1">
                          <a:latin typeface="Arial"/>
                          <a:ea typeface="Times New Roman"/>
                          <a:cs typeface="Times New Roman"/>
                        </a:rPr>
                        <a:t>Plāno</a:t>
                      </a:r>
                      <a:r>
                        <a:rPr lang="en-US" sz="1100" dirty="0">
                          <a:latin typeface="Arial"/>
                          <a:ea typeface="Times New Roman"/>
                          <a:cs typeface="Times New Roman"/>
                        </a:rPr>
                        <a:t> </a:t>
                      </a:r>
                      <a:r>
                        <a:rPr lang="en-US" sz="1100" dirty="0" err="1">
                          <a:latin typeface="Arial"/>
                          <a:ea typeface="Times New Roman"/>
                          <a:cs typeface="Times New Roman"/>
                        </a:rPr>
                        <a:t>darba</a:t>
                      </a:r>
                      <a:r>
                        <a:rPr lang="en-US" sz="1100" dirty="0">
                          <a:latin typeface="Arial"/>
                          <a:ea typeface="Times New Roman"/>
                          <a:cs typeface="Times New Roman"/>
                        </a:rPr>
                        <a:t> </a:t>
                      </a:r>
                      <a:r>
                        <a:rPr lang="en-US" sz="1100" dirty="0" err="1">
                          <a:latin typeface="Arial"/>
                          <a:ea typeface="Times New Roman"/>
                          <a:cs typeface="Times New Roman"/>
                        </a:rPr>
                        <a:t>soļus</a:t>
                      </a:r>
                      <a:r>
                        <a:rPr lang="en-US" sz="1100" dirty="0">
                          <a:latin typeface="Arial"/>
                          <a:ea typeface="Times New Roman"/>
                          <a:cs typeface="Times New Roman"/>
                        </a:rPr>
                        <a:t> un </a:t>
                      </a:r>
                      <a:r>
                        <a:rPr lang="en-US" sz="1100" dirty="0" err="1">
                          <a:latin typeface="Arial"/>
                          <a:ea typeface="Times New Roman"/>
                          <a:cs typeface="Times New Roman"/>
                        </a:rPr>
                        <a:t>sadala</a:t>
                      </a:r>
                      <a:r>
                        <a:rPr lang="en-US" sz="1100" dirty="0">
                          <a:latin typeface="Arial"/>
                          <a:ea typeface="Times New Roman"/>
                          <a:cs typeface="Times New Roman"/>
                        </a:rPr>
                        <a:t> </a:t>
                      </a:r>
                      <a:r>
                        <a:rPr lang="en-US" sz="1100" dirty="0" err="1">
                          <a:latin typeface="Arial"/>
                          <a:ea typeface="Times New Roman"/>
                          <a:cs typeface="Times New Roman"/>
                        </a:rPr>
                        <a:t>pienākumus</a:t>
                      </a:r>
                      <a:r>
                        <a:rPr lang="en-US" sz="1100" dirty="0">
                          <a:latin typeface="Arial"/>
                          <a:ea typeface="Times New Roman"/>
                          <a:cs typeface="Times New Roman"/>
                        </a:rPr>
                        <a:t> </a:t>
                      </a:r>
                      <a:r>
                        <a:rPr lang="en-US" sz="1100" dirty="0" err="1">
                          <a:latin typeface="Arial"/>
                          <a:ea typeface="Times New Roman"/>
                          <a:cs typeface="Times New Roman"/>
                        </a:rPr>
                        <a:t>grupā</a:t>
                      </a:r>
                      <a:r>
                        <a:rPr lang="en-US" sz="1100" dirty="0">
                          <a:latin typeface="Arial"/>
                          <a:ea typeface="Times New Roman"/>
                          <a:cs typeface="Times New Roman"/>
                        </a:rPr>
                        <a:t>.  </a:t>
                      </a:r>
                      <a:r>
                        <a:rPr lang="en-US" sz="1100" dirty="0" err="1">
                          <a:latin typeface="Arial"/>
                          <a:ea typeface="Times New Roman"/>
                          <a:cs typeface="Times New Roman"/>
                        </a:rPr>
                        <a:t>Izveido</a:t>
                      </a:r>
                      <a:r>
                        <a:rPr lang="en-US" sz="1100" dirty="0">
                          <a:latin typeface="Arial"/>
                          <a:ea typeface="Times New Roman"/>
                          <a:cs typeface="Times New Roman"/>
                        </a:rPr>
                        <a:t> </a:t>
                      </a:r>
                      <a:r>
                        <a:rPr lang="en-US" sz="1100" dirty="0" err="1">
                          <a:latin typeface="Arial"/>
                          <a:ea typeface="Times New Roman"/>
                          <a:cs typeface="Times New Roman"/>
                        </a:rPr>
                        <a:t>ēnu</a:t>
                      </a:r>
                      <a:r>
                        <a:rPr lang="en-US" sz="1100" dirty="0">
                          <a:latin typeface="Arial"/>
                          <a:ea typeface="Times New Roman"/>
                          <a:cs typeface="Times New Roman"/>
                        </a:rPr>
                        <a:t> </a:t>
                      </a:r>
                      <a:r>
                        <a:rPr lang="en-US" sz="1100" dirty="0" err="1">
                          <a:latin typeface="Arial"/>
                          <a:ea typeface="Times New Roman"/>
                          <a:cs typeface="Times New Roman"/>
                        </a:rPr>
                        <a:t>teātra</a:t>
                      </a:r>
                      <a:r>
                        <a:rPr lang="en-US" sz="1100" dirty="0">
                          <a:latin typeface="Arial"/>
                          <a:ea typeface="Times New Roman"/>
                          <a:cs typeface="Times New Roman"/>
                        </a:rPr>
                        <a:t> </a:t>
                      </a:r>
                      <a:r>
                        <a:rPr lang="en-US" sz="1100" dirty="0" err="1">
                          <a:latin typeface="Arial"/>
                          <a:ea typeface="Times New Roman"/>
                          <a:cs typeface="Times New Roman"/>
                        </a:rPr>
                        <a:t>tēlus</a:t>
                      </a:r>
                      <a:r>
                        <a:rPr lang="en-US" sz="1100" dirty="0">
                          <a:latin typeface="Arial"/>
                          <a:ea typeface="Times New Roman"/>
                          <a:cs typeface="Times New Roman"/>
                        </a:rPr>
                        <a:t>, </a:t>
                      </a:r>
                      <a:r>
                        <a:rPr lang="en-US" sz="1100" dirty="0" err="1">
                          <a:latin typeface="Arial"/>
                          <a:ea typeface="Times New Roman"/>
                          <a:cs typeface="Times New Roman"/>
                        </a:rPr>
                        <a:t>izmantojot</a:t>
                      </a:r>
                      <a:r>
                        <a:rPr lang="en-US" sz="1100" dirty="0">
                          <a:latin typeface="Arial"/>
                          <a:ea typeface="Times New Roman"/>
                          <a:cs typeface="Times New Roman"/>
                        </a:rPr>
                        <a:t> </a:t>
                      </a:r>
                      <a:r>
                        <a:rPr lang="en-US" sz="1100" dirty="0" err="1">
                          <a:latin typeface="Arial"/>
                          <a:ea typeface="Times New Roman"/>
                          <a:cs typeface="Times New Roman"/>
                        </a:rPr>
                        <a:t>papīru</a:t>
                      </a:r>
                      <a:r>
                        <a:rPr lang="en-US" sz="1100" dirty="0">
                          <a:latin typeface="Arial"/>
                          <a:ea typeface="Times New Roman"/>
                          <a:cs typeface="Times New Roman"/>
                        </a:rPr>
                        <a:t> </a:t>
                      </a:r>
                      <a:r>
                        <a:rPr lang="en-US" sz="1100" dirty="0" err="1">
                          <a:latin typeface="Arial"/>
                          <a:ea typeface="Times New Roman"/>
                          <a:cs typeface="Times New Roman"/>
                        </a:rPr>
                        <a:t>kā</a:t>
                      </a:r>
                      <a:r>
                        <a:rPr lang="en-US" sz="1100" dirty="0">
                          <a:latin typeface="Arial"/>
                          <a:ea typeface="Times New Roman"/>
                          <a:cs typeface="Times New Roman"/>
                        </a:rPr>
                        <a:t> </a:t>
                      </a:r>
                      <a:r>
                        <a:rPr lang="en-US" sz="1100" dirty="0" err="1">
                          <a:latin typeface="Arial"/>
                          <a:ea typeface="Times New Roman"/>
                          <a:cs typeface="Times New Roman"/>
                        </a:rPr>
                        <a:t>resursu</a:t>
                      </a:r>
                      <a:r>
                        <a:rPr lang="en-US" sz="1100" dirty="0">
                          <a:latin typeface="Arial"/>
                          <a:ea typeface="Times New Roman"/>
                          <a:cs typeface="Times New Roman"/>
                        </a:rPr>
                        <a:t> un </a:t>
                      </a:r>
                      <a:r>
                        <a:rPr lang="en-US" sz="1100" dirty="0" err="1">
                          <a:latin typeface="Arial"/>
                          <a:ea typeface="Times New Roman"/>
                          <a:cs typeface="Times New Roman"/>
                        </a:rPr>
                        <a:t>gaismas</a:t>
                      </a:r>
                      <a:r>
                        <a:rPr lang="en-US" sz="1100" dirty="0">
                          <a:latin typeface="Arial"/>
                          <a:ea typeface="Times New Roman"/>
                          <a:cs typeface="Times New Roman"/>
                        </a:rPr>
                        <a:t> </a:t>
                      </a:r>
                      <a:r>
                        <a:rPr lang="en-US" sz="1100" dirty="0" err="1">
                          <a:latin typeface="Arial"/>
                          <a:ea typeface="Times New Roman"/>
                          <a:cs typeface="Times New Roman"/>
                        </a:rPr>
                        <a:t>avotu</a:t>
                      </a:r>
                      <a:r>
                        <a:rPr lang="en-US" sz="1100" dirty="0">
                          <a:latin typeface="Arial"/>
                          <a:ea typeface="Times New Roman"/>
                          <a:cs typeface="Times New Roman"/>
                        </a:rPr>
                        <a:t> </a:t>
                      </a:r>
                      <a:r>
                        <a:rPr lang="en-US" sz="1100" dirty="0" err="1">
                          <a:latin typeface="Arial"/>
                          <a:ea typeface="Times New Roman"/>
                          <a:cs typeface="Times New Roman"/>
                        </a:rPr>
                        <a:t>kā</a:t>
                      </a:r>
                      <a:r>
                        <a:rPr lang="en-US" sz="1100" dirty="0">
                          <a:latin typeface="Arial"/>
                          <a:ea typeface="Times New Roman"/>
                          <a:cs typeface="Times New Roman"/>
                        </a:rPr>
                        <a:t> </a:t>
                      </a:r>
                      <a:r>
                        <a:rPr lang="en-US" sz="1100" dirty="0" err="1">
                          <a:latin typeface="Arial"/>
                          <a:ea typeface="Times New Roman"/>
                          <a:cs typeface="Times New Roman"/>
                        </a:rPr>
                        <a:t>izteiksmes</a:t>
                      </a:r>
                      <a:r>
                        <a:rPr lang="en-US" sz="1100" dirty="0">
                          <a:latin typeface="Arial"/>
                          <a:ea typeface="Times New Roman"/>
                          <a:cs typeface="Times New Roman"/>
                        </a:rPr>
                        <a:t> </a:t>
                      </a:r>
                      <a:r>
                        <a:rPr lang="en-US" sz="1100" dirty="0" err="1">
                          <a:latin typeface="Arial"/>
                          <a:ea typeface="Times New Roman"/>
                          <a:cs typeface="Times New Roman"/>
                        </a:rPr>
                        <a:t>līdzekli</a:t>
                      </a:r>
                      <a:r>
                        <a:rPr lang="en-US" sz="1100" dirty="0">
                          <a:latin typeface="Arial"/>
                          <a:ea typeface="Times New Roman"/>
                          <a:cs typeface="Times New Roman"/>
                        </a:rPr>
                        <a:t>. </a:t>
                      </a:r>
                      <a:r>
                        <a:rPr lang="en-US" sz="1100" dirty="0" err="1">
                          <a:latin typeface="Arial"/>
                          <a:ea typeface="Times New Roman"/>
                          <a:cs typeface="Times New Roman"/>
                        </a:rPr>
                        <a:t>Darbu</a:t>
                      </a:r>
                      <a:r>
                        <a:rPr lang="en-US" sz="1100" dirty="0">
                          <a:latin typeface="Arial"/>
                          <a:ea typeface="Times New Roman"/>
                          <a:cs typeface="Times New Roman"/>
                        </a:rPr>
                        <a:t> </a:t>
                      </a:r>
                      <a:r>
                        <a:rPr lang="en-US" sz="1100" dirty="0" err="1">
                          <a:latin typeface="Arial"/>
                          <a:ea typeface="Times New Roman"/>
                          <a:cs typeface="Times New Roman"/>
                        </a:rPr>
                        <a:t>veido</a:t>
                      </a:r>
                      <a:r>
                        <a:rPr lang="en-US" sz="1100" dirty="0">
                          <a:latin typeface="Arial"/>
                          <a:ea typeface="Times New Roman"/>
                          <a:cs typeface="Times New Roman"/>
                        </a:rPr>
                        <a:t> </a:t>
                      </a:r>
                      <a:r>
                        <a:rPr lang="en-US" sz="1100" dirty="0" err="1">
                          <a:latin typeface="Arial"/>
                          <a:ea typeface="Times New Roman"/>
                          <a:cs typeface="Times New Roman"/>
                        </a:rPr>
                        <a:t>kārtīgi</a:t>
                      </a:r>
                      <a:r>
                        <a:rPr lang="en-US" sz="1100" dirty="0">
                          <a:latin typeface="Arial"/>
                          <a:ea typeface="Times New Roman"/>
                          <a:cs typeface="Times New Roman"/>
                        </a:rPr>
                        <a:t>.</a:t>
                      </a:r>
                      <a:endParaRPr lang="lv-LV" sz="1100" dirty="0">
                        <a:latin typeface="Times New Roman"/>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4940">
                        <a:lnSpc>
                          <a:spcPct val="115000"/>
                        </a:lnSpc>
                        <a:spcAft>
                          <a:spcPts val="0"/>
                        </a:spcAft>
                        <a:tabLst>
                          <a:tab pos="216535" algn="l"/>
                        </a:tabLst>
                      </a:pPr>
                      <a:r>
                        <a:rPr lang="en-US" sz="1100" dirty="0" err="1">
                          <a:latin typeface="Arial"/>
                          <a:ea typeface="Times New Roman"/>
                          <a:cs typeface="Times New Roman"/>
                        </a:rPr>
                        <a:t>Sadarbojas</a:t>
                      </a:r>
                      <a:r>
                        <a:rPr lang="en-US" sz="1100" dirty="0">
                          <a:latin typeface="Arial"/>
                          <a:ea typeface="Times New Roman"/>
                          <a:cs typeface="Times New Roman"/>
                        </a:rPr>
                        <a:t> un </a:t>
                      </a:r>
                      <a:r>
                        <a:rPr lang="en-US" sz="1100" dirty="0" err="1">
                          <a:latin typeface="Arial"/>
                          <a:ea typeface="Times New Roman"/>
                          <a:cs typeface="Times New Roman"/>
                        </a:rPr>
                        <a:t>prot</a:t>
                      </a:r>
                      <a:r>
                        <a:rPr lang="en-US" sz="1100" dirty="0">
                          <a:latin typeface="Arial"/>
                          <a:ea typeface="Times New Roman"/>
                          <a:cs typeface="Times New Roman"/>
                        </a:rPr>
                        <a:t> </a:t>
                      </a:r>
                      <a:r>
                        <a:rPr lang="en-US" sz="1100" dirty="0" err="1">
                          <a:latin typeface="Arial"/>
                          <a:ea typeface="Times New Roman"/>
                          <a:cs typeface="Times New Roman"/>
                        </a:rPr>
                        <a:t>pastāstīt</a:t>
                      </a:r>
                      <a:r>
                        <a:rPr lang="en-US" sz="1100" dirty="0">
                          <a:latin typeface="Arial"/>
                          <a:ea typeface="Times New Roman"/>
                          <a:cs typeface="Times New Roman"/>
                        </a:rPr>
                        <a:t> par </a:t>
                      </a:r>
                      <a:r>
                        <a:rPr lang="en-US" sz="1100" dirty="0" err="1">
                          <a:latin typeface="Arial"/>
                          <a:ea typeface="Times New Roman"/>
                          <a:cs typeface="Times New Roman"/>
                        </a:rPr>
                        <a:t>saviem</a:t>
                      </a:r>
                      <a:r>
                        <a:rPr lang="en-US" sz="1100" dirty="0">
                          <a:latin typeface="Arial"/>
                          <a:ea typeface="Times New Roman"/>
                          <a:cs typeface="Times New Roman"/>
                        </a:rPr>
                        <a:t> </a:t>
                      </a:r>
                      <a:r>
                        <a:rPr lang="en-US" sz="1100" dirty="0" err="1">
                          <a:latin typeface="Arial"/>
                          <a:ea typeface="Times New Roman"/>
                          <a:cs typeface="Times New Roman"/>
                        </a:rPr>
                        <a:t>atklajumiem</a:t>
                      </a:r>
                      <a:r>
                        <a:rPr lang="en-US" sz="1100" dirty="0">
                          <a:latin typeface="Arial"/>
                          <a:ea typeface="Times New Roman"/>
                          <a:cs typeface="Times New Roman"/>
                        </a:rPr>
                        <a:t> un </a:t>
                      </a:r>
                      <a:r>
                        <a:rPr lang="en-US" sz="1100" dirty="0" err="1">
                          <a:latin typeface="Arial"/>
                          <a:ea typeface="Times New Roman"/>
                          <a:cs typeface="Times New Roman"/>
                        </a:rPr>
                        <a:t>pieredzi,izsaka</a:t>
                      </a:r>
                      <a:r>
                        <a:rPr lang="en-US" sz="1100" dirty="0">
                          <a:latin typeface="Arial"/>
                          <a:ea typeface="Times New Roman"/>
                          <a:cs typeface="Times New Roman"/>
                        </a:rPr>
                        <a:t> </a:t>
                      </a:r>
                      <a:r>
                        <a:rPr lang="en-US" sz="1100" dirty="0" err="1">
                          <a:latin typeface="Arial"/>
                          <a:ea typeface="Times New Roman"/>
                          <a:cs typeface="Times New Roman"/>
                        </a:rPr>
                        <a:t>savu</a:t>
                      </a:r>
                      <a:r>
                        <a:rPr lang="en-US" sz="1100" dirty="0">
                          <a:latin typeface="Arial"/>
                          <a:ea typeface="Times New Roman"/>
                          <a:cs typeface="Times New Roman"/>
                        </a:rPr>
                        <a:t> un </a:t>
                      </a:r>
                      <a:r>
                        <a:rPr lang="en-US" sz="1100" dirty="0" err="1">
                          <a:latin typeface="Arial"/>
                          <a:ea typeface="Times New Roman"/>
                          <a:cs typeface="Times New Roman"/>
                        </a:rPr>
                        <a:t>uzklausu</a:t>
                      </a:r>
                      <a:r>
                        <a:rPr lang="en-US" sz="1100" dirty="0">
                          <a:latin typeface="Arial"/>
                          <a:ea typeface="Times New Roman"/>
                          <a:cs typeface="Times New Roman"/>
                        </a:rPr>
                        <a:t> </a:t>
                      </a:r>
                      <a:r>
                        <a:rPr lang="en-US" sz="1100" dirty="0" err="1">
                          <a:latin typeface="Arial"/>
                          <a:ea typeface="Times New Roman"/>
                          <a:cs typeface="Times New Roman"/>
                        </a:rPr>
                        <a:t>citu</a:t>
                      </a:r>
                      <a:r>
                        <a:rPr lang="en-US" sz="1100" dirty="0">
                          <a:latin typeface="Arial"/>
                          <a:ea typeface="Times New Roman"/>
                          <a:cs typeface="Times New Roman"/>
                        </a:rPr>
                        <a:t> </a:t>
                      </a:r>
                      <a:r>
                        <a:rPr lang="en-US" sz="1100" dirty="0" err="1">
                          <a:latin typeface="Arial"/>
                          <a:ea typeface="Times New Roman"/>
                          <a:cs typeface="Times New Roman"/>
                        </a:rPr>
                        <a:t>viedokli</a:t>
                      </a:r>
                      <a:endParaRPr lang="lv-LV" sz="1100" dirty="0">
                        <a:latin typeface="Times New Roman"/>
                        <a:ea typeface="Times New Roman"/>
                        <a:cs typeface="Times New Roman"/>
                      </a:endParaRPr>
                    </a:p>
                    <a:p>
                      <a:pPr>
                        <a:lnSpc>
                          <a:spcPct val="115000"/>
                        </a:lnSpc>
                        <a:spcAft>
                          <a:spcPts val="0"/>
                        </a:spcAft>
                      </a:pPr>
                      <a:r>
                        <a:rPr lang="lv-LV" sz="1100" dirty="0">
                          <a:latin typeface="Arial"/>
                          <a:ea typeface="Calibri"/>
                          <a:cs typeface="Times New Roman"/>
                        </a:rPr>
                        <a:t>Prot plānot darba soļus un veiksmīgi sadala  </a:t>
                      </a:r>
                      <a:endParaRPr lang="lv-LV" sz="1100" dirty="0">
                        <a:latin typeface="Calibri"/>
                        <a:ea typeface="Calibri"/>
                        <a:cs typeface="Times New Roman"/>
                      </a:endParaRPr>
                    </a:p>
                    <a:p>
                      <a:pPr>
                        <a:lnSpc>
                          <a:spcPct val="115000"/>
                        </a:lnSpc>
                        <a:spcAft>
                          <a:spcPts val="0"/>
                        </a:spcAft>
                      </a:pPr>
                      <a:r>
                        <a:rPr lang="lv-LV" sz="1100" dirty="0">
                          <a:latin typeface="Arial"/>
                          <a:ea typeface="Calibri"/>
                          <a:cs typeface="Times New Roman"/>
                        </a:rPr>
                        <a:t>pienākumus grupā.Precizē ideju, skicē tās vizualizāciju pirms darba uzsākšanas. </a:t>
                      </a:r>
                      <a:endParaRPr lang="lv-LV" sz="1100" dirty="0">
                        <a:latin typeface="Calibri"/>
                        <a:ea typeface="Calibri"/>
                        <a:cs typeface="Times New Roman"/>
                      </a:endParaRPr>
                    </a:p>
                    <a:p>
                      <a:pPr marR="154940">
                        <a:lnSpc>
                          <a:spcPct val="115000"/>
                        </a:lnSpc>
                        <a:spcAft>
                          <a:spcPts val="0"/>
                        </a:spcAft>
                        <a:tabLst>
                          <a:tab pos="216535" algn="l"/>
                        </a:tabLst>
                      </a:pPr>
                      <a:r>
                        <a:rPr lang="en-US" sz="1100" dirty="0" err="1">
                          <a:latin typeface="Arial"/>
                          <a:ea typeface="Times New Roman"/>
                          <a:cs typeface="Times New Roman"/>
                        </a:rPr>
                        <a:t>Izveido</a:t>
                      </a:r>
                      <a:r>
                        <a:rPr lang="en-US" sz="1100" dirty="0">
                          <a:latin typeface="Arial"/>
                          <a:ea typeface="Times New Roman"/>
                          <a:cs typeface="Times New Roman"/>
                        </a:rPr>
                        <a:t> </a:t>
                      </a:r>
                      <a:r>
                        <a:rPr lang="en-US" sz="1100" dirty="0" err="1">
                          <a:latin typeface="Arial"/>
                          <a:ea typeface="Times New Roman"/>
                          <a:cs typeface="Times New Roman"/>
                        </a:rPr>
                        <a:t>ēnu</a:t>
                      </a:r>
                      <a:r>
                        <a:rPr lang="en-US" sz="1100" dirty="0">
                          <a:latin typeface="Arial"/>
                          <a:ea typeface="Times New Roman"/>
                          <a:cs typeface="Times New Roman"/>
                        </a:rPr>
                        <a:t> </a:t>
                      </a:r>
                      <a:r>
                        <a:rPr lang="en-US" sz="1100" dirty="0" err="1">
                          <a:latin typeface="Arial"/>
                          <a:ea typeface="Times New Roman"/>
                          <a:cs typeface="Times New Roman"/>
                        </a:rPr>
                        <a:t>teātra</a:t>
                      </a:r>
                      <a:r>
                        <a:rPr lang="en-US" sz="1100" dirty="0">
                          <a:latin typeface="Arial"/>
                          <a:ea typeface="Times New Roman"/>
                          <a:cs typeface="Times New Roman"/>
                        </a:rPr>
                        <a:t> </a:t>
                      </a:r>
                      <a:r>
                        <a:rPr lang="en-US" sz="1100" dirty="0" err="1">
                          <a:latin typeface="Arial"/>
                          <a:ea typeface="Times New Roman"/>
                          <a:cs typeface="Times New Roman"/>
                        </a:rPr>
                        <a:t>tēlus</a:t>
                      </a:r>
                      <a:r>
                        <a:rPr lang="en-US" sz="1100" dirty="0">
                          <a:latin typeface="Arial"/>
                          <a:ea typeface="Times New Roman"/>
                          <a:cs typeface="Times New Roman"/>
                        </a:rPr>
                        <a:t>, </a:t>
                      </a:r>
                      <a:r>
                        <a:rPr lang="en-US" sz="1100" dirty="0" err="1">
                          <a:latin typeface="Arial"/>
                          <a:ea typeface="Times New Roman"/>
                          <a:cs typeface="Times New Roman"/>
                        </a:rPr>
                        <a:t>izmantojot</a:t>
                      </a:r>
                      <a:r>
                        <a:rPr lang="en-US" sz="1100" dirty="0">
                          <a:latin typeface="Arial"/>
                          <a:ea typeface="Times New Roman"/>
                          <a:cs typeface="Times New Roman"/>
                        </a:rPr>
                        <a:t> </a:t>
                      </a:r>
                      <a:r>
                        <a:rPr lang="en-US" sz="1100" dirty="0" err="1">
                          <a:latin typeface="Arial"/>
                          <a:ea typeface="Times New Roman"/>
                          <a:cs typeface="Times New Roman"/>
                        </a:rPr>
                        <a:t>papīru</a:t>
                      </a:r>
                      <a:r>
                        <a:rPr lang="en-US" sz="1100" dirty="0">
                          <a:latin typeface="Arial"/>
                          <a:ea typeface="Times New Roman"/>
                          <a:cs typeface="Times New Roman"/>
                        </a:rPr>
                        <a:t> </a:t>
                      </a:r>
                      <a:r>
                        <a:rPr lang="en-US" sz="1100" dirty="0" err="1">
                          <a:latin typeface="Arial"/>
                          <a:ea typeface="Times New Roman"/>
                          <a:cs typeface="Times New Roman"/>
                        </a:rPr>
                        <a:t>kā</a:t>
                      </a:r>
                      <a:r>
                        <a:rPr lang="en-US" sz="1100" dirty="0">
                          <a:latin typeface="Arial"/>
                          <a:ea typeface="Times New Roman"/>
                          <a:cs typeface="Times New Roman"/>
                        </a:rPr>
                        <a:t> </a:t>
                      </a:r>
                      <a:r>
                        <a:rPr lang="en-US" sz="1100" dirty="0" err="1">
                          <a:latin typeface="Arial"/>
                          <a:ea typeface="Times New Roman"/>
                          <a:cs typeface="Times New Roman"/>
                        </a:rPr>
                        <a:t>resursu</a:t>
                      </a:r>
                      <a:r>
                        <a:rPr lang="en-US" sz="1100" dirty="0">
                          <a:latin typeface="Arial"/>
                          <a:ea typeface="Times New Roman"/>
                          <a:cs typeface="Times New Roman"/>
                        </a:rPr>
                        <a:t> un </a:t>
                      </a:r>
                      <a:r>
                        <a:rPr lang="en-US" sz="1100" dirty="0" err="1">
                          <a:latin typeface="Arial"/>
                          <a:ea typeface="Times New Roman"/>
                          <a:cs typeface="Times New Roman"/>
                        </a:rPr>
                        <a:t>gaismas</a:t>
                      </a:r>
                      <a:r>
                        <a:rPr lang="en-US" sz="1100" dirty="0">
                          <a:latin typeface="Arial"/>
                          <a:ea typeface="Times New Roman"/>
                          <a:cs typeface="Times New Roman"/>
                        </a:rPr>
                        <a:t> </a:t>
                      </a:r>
                      <a:r>
                        <a:rPr lang="en-US" sz="1100" dirty="0" err="1">
                          <a:latin typeface="Arial"/>
                          <a:ea typeface="Times New Roman"/>
                          <a:cs typeface="Times New Roman"/>
                        </a:rPr>
                        <a:t>avotu</a:t>
                      </a:r>
                      <a:r>
                        <a:rPr lang="en-US" sz="1100" dirty="0">
                          <a:latin typeface="Arial"/>
                          <a:ea typeface="Times New Roman"/>
                          <a:cs typeface="Times New Roman"/>
                        </a:rPr>
                        <a:t> </a:t>
                      </a:r>
                      <a:r>
                        <a:rPr lang="en-US" sz="1100" dirty="0" err="1">
                          <a:latin typeface="Arial"/>
                          <a:ea typeface="Times New Roman"/>
                          <a:cs typeface="Times New Roman"/>
                        </a:rPr>
                        <a:t>kā</a:t>
                      </a:r>
                      <a:r>
                        <a:rPr lang="en-US" sz="1100" dirty="0">
                          <a:latin typeface="Arial"/>
                          <a:ea typeface="Times New Roman"/>
                          <a:cs typeface="Times New Roman"/>
                        </a:rPr>
                        <a:t> </a:t>
                      </a:r>
                      <a:r>
                        <a:rPr lang="en-US" sz="1100" dirty="0" err="1">
                          <a:latin typeface="Arial"/>
                          <a:ea typeface="Times New Roman"/>
                          <a:cs typeface="Times New Roman"/>
                        </a:rPr>
                        <a:t>izteiksmes</a:t>
                      </a:r>
                      <a:r>
                        <a:rPr lang="en-US" sz="1100" dirty="0">
                          <a:latin typeface="Arial"/>
                          <a:ea typeface="Times New Roman"/>
                          <a:cs typeface="Times New Roman"/>
                        </a:rPr>
                        <a:t> </a:t>
                      </a:r>
                      <a:r>
                        <a:rPr lang="en-US" sz="1100" dirty="0" err="1">
                          <a:latin typeface="Arial"/>
                          <a:ea typeface="Times New Roman"/>
                          <a:cs typeface="Times New Roman"/>
                        </a:rPr>
                        <a:t>līdzekli</a:t>
                      </a:r>
                      <a:r>
                        <a:rPr lang="en-US" sz="1100" dirty="0">
                          <a:latin typeface="Arial"/>
                          <a:ea typeface="Times New Roman"/>
                          <a:cs typeface="Times New Roman"/>
                        </a:rPr>
                        <a:t>. . </a:t>
                      </a:r>
                      <a:r>
                        <a:rPr lang="en-US" sz="1100" dirty="0" err="1">
                          <a:latin typeface="Arial"/>
                          <a:ea typeface="Times New Roman"/>
                          <a:cs typeface="Times New Roman"/>
                        </a:rPr>
                        <a:t>Darbu</a:t>
                      </a:r>
                      <a:r>
                        <a:rPr lang="en-US" sz="1100" dirty="0">
                          <a:latin typeface="Arial"/>
                          <a:ea typeface="Times New Roman"/>
                          <a:cs typeface="Times New Roman"/>
                        </a:rPr>
                        <a:t> </a:t>
                      </a:r>
                      <a:r>
                        <a:rPr lang="en-US" sz="1100" dirty="0" err="1">
                          <a:latin typeface="Arial"/>
                          <a:ea typeface="Times New Roman"/>
                          <a:cs typeface="Times New Roman"/>
                        </a:rPr>
                        <a:t>veido</a:t>
                      </a:r>
                      <a:r>
                        <a:rPr lang="en-US" sz="1100" dirty="0">
                          <a:latin typeface="Arial"/>
                          <a:ea typeface="Times New Roman"/>
                          <a:cs typeface="Times New Roman"/>
                        </a:rPr>
                        <a:t> </a:t>
                      </a:r>
                      <a:r>
                        <a:rPr lang="en-US" sz="1100" dirty="0" err="1">
                          <a:latin typeface="Arial"/>
                          <a:ea typeface="Times New Roman"/>
                          <a:cs typeface="Times New Roman"/>
                        </a:rPr>
                        <a:t>kārtīgi</a:t>
                      </a:r>
                      <a:r>
                        <a:rPr lang="en-US" sz="1100" dirty="0">
                          <a:latin typeface="Arial"/>
                          <a:ea typeface="Times New Roman"/>
                          <a:cs typeface="Times New Roman"/>
                        </a:rPr>
                        <a:t>.</a:t>
                      </a:r>
                      <a:endParaRPr lang="lv-LV" sz="1100" dirty="0">
                        <a:latin typeface="Times New Roman"/>
                        <a:ea typeface="Times New Roman"/>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69939">
                <a:tc>
                  <a:txBody>
                    <a:bodyPr/>
                    <a:lstStyle/>
                    <a:p>
                      <a:pPr>
                        <a:lnSpc>
                          <a:spcPct val="115000"/>
                        </a:lnSpc>
                        <a:spcAft>
                          <a:spcPts val="0"/>
                        </a:spcAft>
                      </a:pPr>
                      <a:r>
                        <a:rPr lang="lv-LV" sz="1100">
                          <a:latin typeface="Arial"/>
                          <a:ea typeface="Calibri"/>
                          <a:cs typeface="Times New Roman"/>
                        </a:rPr>
                        <a:t>Neprecīzi sagatavo apgaismojumu, lai prezentētu savu darbu. Cenšas novērtēt sava darba izpildījumu.</a:t>
                      </a:r>
                      <a:endParaRPr lang="lv-LV" sz="1100">
                        <a:latin typeface="Calibri"/>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100">
                          <a:latin typeface="Arial"/>
                          <a:ea typeface="Calibri"/>
                          <a:cs typeface="Times New Roman"/>
                        </a:rPr>
                        <a:t>Sagatavo nepieciešamos apstākļus un apgaismojumu, lai prezentētu savu darbu.</a:t>
                      </a:r>
                      <a:endParaRPr lang="lv-LV" sz="1100">
                        <a:latin typeface="Calibri"/>
                        <a:ea typeface="Calibri"/>
                        <a:cs typeface="Times New Roman"/>
                      </a:endParaRPr>
                    </a:p>
                    <a:p>
                      <a:pPr>
                        <a:lnSpc>
                          <a:spcPct val="115000"/>
                        </a:lnSpc>
                        <a:spcAft>
                          <a:spcPts val="0"/>
                        </a:spcAft>
                      </a:pPr>
                      <a:r>
                        <a:rPr lang="lv-LV" sz="1100">
                          <a:latin typeface="Arial"/>
                          <a:ea typeface="Calibri"/>
                          <a:cs typeface="Times New Roman"/>
                        </a:rPr>
                        <a:t>Kopā ar visiem novērtē darba tehnisko izpildījumu. </a:t>
                      </a:r>
                      <a:endParaRPr lang="lv-LV" sz="1100">
                        <a:latin typeface="Calibri"/>
                        <a:ea typeface="Calibri"/>
                        <a:cs typeface="Times New Roman"/>
                      </a:endParaRPr>
                    </a:p>
                    <a:p>
                      <a:pPr>
                        <a:lnSpc>
                          <a:spcPct val="115000"/>
                        </a:lnSpc>
                        <a:spcAft>
                          <a:spcPts val="0"/>
                        </a:spcAft>
                      </a:pPr>
                      <a:r>
                        <a:rPr lang="lv-LV" sz="1100">
                          <a:latin typeface="Arial"/>
                          <a:ea typeface="Calibri"/>
                          <a:cs typeface="Times New Roman"/>
                        </a:rPr>
                        <a:t>Secina vai ir sasniegts darba mērķis un izpildīti visi uzdevumi.</a:t>
                      </a:r>
                      <a:endParaRPr lang="lv-LV" sz="1100">
                        <a:latin typeface="Calibri"/>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100" dirty="0">
                          <a:latin typeface="Arial"/>
                          <a:ea typeface="Calibri"/>
                          <a:cs typeface="Times New Roman"/>
                        </a:rPr>
                        <a:t> Sagatavo nepieciešamos apstākļus un apgaismojumu, lai prezentētu savu darbu un atklātos tā ideja. </a:t>
                      </a:r>
                      <a:endParaRPr lang="lv-LV" sz="1100" dirty="0">
                        <a:latin typeface="Calibri"/>
                        <a:ea typeface="Calibri"/>
                        <a:cs typeface="Times New Roman"/>
                      </a:endParaRPr>
                    </a:p>
                    <a:p>
                      <a:pPr>
                        <a:lnSpc>
                          <a:spcPct val="115000"/>
                        </a:lnSpc>
                        <a:spcAft>
                          <a:spcPts val="0"/>
                        </a:spcAft>
                      </a:pPr>
                      <a:r>
                        <a:rPr lang="lv-LV" sz="1100" dirty="0">
                          <a:latin typeface="Arial"/>
                          <a:ea typeface="Calibri"/>
                          <a:cs typeface="Times New Roman"/>
                        </a:rPr>
                        <a:t>Kopā ar visiem novērtē darba tehnisko izpildījumu. </a:t>
                      </a:r>
                      <a:endParaRPr lang="lv-LV" sz="1100" dirty="0">
                        <a:latin typeface="Calibri"/>
                        <a:ea typeface="Calibri"/>
                        <a:cs typeface="Times New Roman"/>
                      </a:endParaRPr>
                    </a:p>
                    <a:p>
                      <a:pPr>
                        <a:lnSpc>
                          <a:spcPct val="115000"/>
                        </a:lnSpc>
                        <a:spcAft>
                          <a:spcPts val="0"/>
                        </a:spcAft>
                      </a:pPr>
                      <a:r>
                        <a:rPr lang="lv-LV" sz="1100" dirty="0">
                          <a:latin typeface="Arial"/>
                          <a:ea typeface="Calibri"/>
                          <a:cs typeface="Times New Roman"/>
                        </a:rPr>
                        <a:t> Secina vai ir sasniegts darba mērķis un izpildīti visi uzdevumi.</a:t>
                      </a:r>
                      <a:endParaRPr lang="lv-LV" sz="1100" dirty="0">
                        <a:latin typeface="Calibri"/>
                        <a:ea typeface="Calibri"/>
                        <a:cs typeface="Times New Roman"/>
                      </a:endParaRPr>
                    </a:p>
                  </a:txBody>
                  <a:tcPr marL="53544" marR="53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75656" y="332656"/>
            <a:ext cx="3920299" cy="294022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32040" y="3410998"/>
            <a:ext cx="3848291" cy="2886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498080" cy="6251024"/>
          </a:xfrm>
        </p:spPr>
        <p:txBody>
          <a:bodyPr>
            <a:normAutofit fontScale="90000"/>
          </a:bodyPr>
          <a:lstStyle/>
          <a:p>
            <a:pPr algn="ct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Secinājumi</a:t>
            </a:r>
            <a:br>
              <a:rPr lang="lv-LV" sz="2800" dirty="0" smtClean="0"/>
            </a:br>
            <a:r>
              <a:rPr lang="lv-LV" sz="2800" dirty="0" smtClean="0"/>
              <a:t/>
            </a:r>
            <a:br>
              <a:rPr lang="lv-LV" sz="2800" dirty="0" smtClean="0"/>
            </a:br>
            <a:r>
              <a:rPr lang="lv-LV" sz="2800" dirty="0" smtClean="0"/>
              <a:t>* sadarbības prasmes draugu grupās ir veiksmīgas,ja darbs jāveic arī mājās</a:t>
            </a:r>
            <a:r>
              <a:rPr lang="en-GB" sz="2800" dirty="0" smtClean="0"/>
              <a:t>;</a:t>
            </a:r>
            <a:r>
              <a:rPr lang="lv-LV" sz="2800" dirty="0" smtClean="0"/>
              <a:t/>
            </a:r>
            <a:br>
              <a:rPr lang="lv-LV" sz="2800" dirty="0" smtClean="0"/>
            </a:br>
            <a:r>
              <a:rPr lang="lv-LV" sz="2800" dirty="0" smtClean="0"/>
              <a:t>* viens nav darītājs- ir uzdevumi, kuru izpildei ir jāprot sadarboties;</a:t>
            </a:r>
            <a:br>
              <a:rPr lang="lv-LV" sz="2800" dirty="0" smtClean="0"/>
            </a:br>
            <a:r>
              <a:rPr lang="lv-LV" sz="2800" dirty="0" smtClean="0"/>
              <a:t>* novēroju atbildības sajūtu par kopējo rezultātu, vēlmi uzlabot sniegumu;</a:t>
            </a:r>
            <a:br>
              <a:rPr lang="lv-LV" sz="2800" dirty="0" smtClean="0"/>
            </a:br>
            <a:r>
              <a:rPr lang="lv-LV" sz="2800" dirty="0" smtClean="0"/>
              <a:t>* starppriekšmetu sadarbība- vēsture, latviešu valoda, datorika u.c.</a:t>
            </a:r>
            <a:r>
              <a:rPr lang="en-GB" sz="2800" dirty="0" smtClean="0"/>
              <a:t/>
            </a:r>
            <a:br>
              <a:rPr lang="en-GB" sz="2800" dirty="0" smtClean="0"/>
            </a:br>
            <a:r>
              <a:rPr lang="lv-LV" sz="2800" dirty="0"/>
              <a:t>* jāturpina darbs ar jauktām, nejauša dalījuma </a:t>
            </a:r>
            <a:r>
              <a:rPr lang="lv-LV" sz="2800" dirty="0" smtClean="0"/>
              <a:t>grupām</a:t>
            </a:r>
            <a:br>
              <a:rPr lang="lv-LV" sz="2800" dirty="0" smtClean="0"/>
            </a:br>
            <a:r>
              <a:rPr lang="lv-LV" sz="2800" dirty="0" smtClean="0"/>
              <a:t/>
            </a:r>
            <a:br>
              <a:rPr lang="lv-LV" sz="2800" dirty="0" smtClean="0"/>
            </a:br>
            <a:r>
              <a:rPr lang="lv-LV" sz="2800" dirty="0" smtClean="0"/>
              <a:t/>
            </a:r>
            <a:br>
              <a:rPr lang="lv-LV" sz="2800" dirty="0" smtClean="0"/>
            </a:br>
            <a:r>
              <a:rPr lang="lv-LV" sz="2800" dirty="0" smtClean="0"/>
              <a:t/>
            </a:r>
            <a:br>
              <a:rPr lang="lv-LV" sz="2800" dirty="0" smtClean="0"/>
            </a:br>
            <a:endParaRPr lang="lv-LV"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52400"/>
            <a:ext cx="7139136" cy="5220816"/>
          </a:xfrm>
        </p:spPr>
        <p:txBody>
          <a:bodyPr>
            <a:normAutofit/>
          </a:bodyPr>
          <a:lstStyle/>
          <a:p>
            <a:pPr algn="ctr"/>
            <a:r>
              <a:rPr lang="lv-LV" dirty="0" smtClean="0"/>
              <a:t>Novēlu visiem skolotājiem </a:t>
            </a:r>
            <a:br>
              <a:rPr lang="lv-LV" dirty="0" smtClean="0"/>
            </a:br>
            <a:r>
              <a:rPr lang="lv-LV" dirty="0" smtClean="0"/>
              <a:t>28 stundas diennaktī-lai pietiek darbam, sev un atpūtai!</a:t>
            </a:r>
            <a:br>
              <a:rPr lang="lv-LV" dirty="0" smtClean="0"/>
            </a:br>
            <a:endParaRPr lang="lv-LV"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788768"/>
          </a:xfrm>
        </p:spPr>
        <p:txBody>
          <a:bodyPr/>
          <a:lstStyle/>
          <a:p>
            <a:pPr algn="ctr"/>
            <a:r>
              <a:rPr lang="lv-LV" dirty="0" smtClean="0"/>
              <a:t>PALDIES!</a:t>
            </a:r>
            <a:endParaRPr lang="lv-LV"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44824"/>
            <a:ext cx="7406640" cy="2664296"/>
          </a:xfrm>
        </p:spPr>
        <p:txBody>
          <a:bodyPr>
            <a:normAutofit fontScale="90000"/>
          </a:bodyPr>
          <a:lstStyle/>
          <a:p>
            <a:r>
              <a:rPr lang="lv-LV" dirty="0" smtClean="0">
                <a:latin typeface="Arial" pitchFamily="34" charset="0"/>
                <a:cs typeface="Arial" pitchFamily="34" charset="0"/>
              </a:rPr>
              <a:t>Sadarbības attīstīšana 7.klasē apgūstot tēmu vizuālajā mākslā  “Gaisma mākslā”</a:t>
            </a:r>
            <a:endParaRPr lang="lv-LV"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lv-LV"/>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5890666"/>
          </a:xfrm>
        </p:spPr>
        <p:txBody>
          <a:bodyPr>
            <a:normAutofit/>
          </a:bodyPr>
          <a:lstStyle/>
          <a:p>
            <a:r>
              <a:rPr lang="lv-LV" dirty="0" smtClean="0"/>
              <a:t> </a:t>
            </a:r>
            <a:r>
              <a:rPr lang="lv-LV" sz="3200" dirty="0" smtClean="0"/>
              <a:t>Temata apguves </a:t>
            </a:r>
            <a:br>
              <a:rPr lang="lv-LV" sz="3200" dirty="0" smtClean="0"/>
            </a:br>
            <a:r>
              <a:rPr lang="lv-LV" sz="3200" b="1" dirty="0" smtClean="0">
                <a:solidFill>
                  <a:schemeClr val="accent6">
                    <a:lumMod val="75000"/>
                  </a:schemeClr>
                </a:solidFill>
              </a:rPr>
              <a:t>Mērķis</a:t>
            </a:r>
            <a:r>
              <a:rPr lang="lv-LV" sz="3200" dirty="0" smtClean="0"/>
              <a:t>-Kā lietot gaismu kā izteiksmes      līdzekli?</a:t>
            </a:r>
            <a:br>
              <a:rPr lang="lv-LV" sz="3200" dirty="0" smtClean="0"/>
            </a:br>
            <a:r>
              <a:rPr lang="lv-LV" sz="3200" dirty="0" smtClean="0"/>
              <a:t/>
            </a:r>
            <a:br>
              <a:rPr lang="lv-LV" sz="3200" dirty="0" smtClean="0"/>
            </a:br>
            <a:r>
              <a:rPr lang="lv-LV" sz="3200" b="1" dirty="0" smtClean="0">
                <a:solidFill>
                  <a:schemeClr val="accent6">
                    <a:lumMod val="75000"/>
                  </a:schemeClr>
                </a:solidFill>
              </a:rPr>
              <a:t>Sasniedzamais rezultāts</a:t>
            </a:r>
            <a:r>
              <a:rPr lang="lv-LV" sz="3200" dirty="0" smtClean="0"/>
              <a:t>-Attīstīt sadarbības prasmes, izveidot ēnu teātri , novērtējot gaismas nozīmi mākslā .</a:t>
            </a:r>
            <a:br>
              <a:rPr lang="lv-LV" sz="3200" dirty="0" smtClean="0"/>
            </a:br>
            <a:r>
              <a:rPr lang="lv-LV" dirty="0" smtClean="0"/>
              <a:t/>
            </a:r>
            <a:br>
              <a:rPr lang="lv-LV" dirty="0" smtClean="0"/>
            </a:br>
            <a:endParaRPr lang="lv-LV"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6250706"/>
          </a:xfrm>
        </p:spPr>
        <p:txBody>
          <a:bodyPr>
            <a:normAutofit/>
          </a:bodyPr>
          <a:lstStyle/>
          <a:p>
            <a:pPr fontAlgn="base"/>
            <a:r>
              <a:rPr lang="lv-LV" sz="4000" dirty="0" smtClean="0"/>
              <a:t>Temata apguvei- 6 stundas</a:t>
            </a:r>
            <a:br>
              <a:rPr lang="lv-LV" sz="4000" dirty="0" smtClean="0"/>
            </a:br>
            <a:r>
              <a:rPr lang="lv-LV" sz="4000" dirty="0" smtClean="0"/>
              <a:t/>
            </a:r>
            <a:br>
              <a:rPr lang="lv-LV" sz="4000" dirty="0" smtClean="0"/>
            </a:br>
            <a:r>
              <a:rPr lang="lv-LV" sz="4000" dirty="0" smtClean="0"/>
              <a:t>  </a:t>
            </a:r>
            <a:r>
              <a:rPr lang="lv-LV" sz="3200" dirty="0" smtClean="0"/>
              <a:t>2 st. Teorija</a:t>
            </a:r>
            <a:br>
              <a:rPr lang="lv-LV" sz="3200" dirty="0" smtClean="0"/>
            </a:br>
            <a:r>
              <a:rPr lang="lv-LV" sz="3200" dirty="0" smtClean="0"/>
              <a:t>  2 st. Radošais darbs</a:t>
            </a:r>
            <a:br>
              <a:rPr lang="lv-LV" sz="3200" dirty="0" smtClean="0"/>
            </a:br>
            <a:r>
              <a:rPr lang="lv-LV" sz="3200" dirty="0" smtClean="0"/>
              <a:t>  1 st. Atgriezeniskā saite-prezentācija</a:t>
            </a:r>
            <a:br>
              <a:rPr lang="lv-LV" sz="3200" dirty="0" smtClean="0"/>
            </a:br>
            <a:r>
              <a:rPr lang="lv-LV" sz="3200" dirty="0" smtClean="0"/>
              <a:t>  1 st. Darba izvērtēšana</a:t>
            </a:r>
            <a:br>
              <a:rPr lang="lv-LV" sz="3200" dirty="0" smtClean="0"/>
            </a:br>
            <a:r>
              <a:rPr lang="lv-LV" sz="3200" dirty="0" smtClean="0"/>
              <a:t> </a:t>
            </a:r>
            <a:r>
              <a:rPr lang="lv-LV" dirty="0" smtClean="0"/>
              <a:t/>
            </a:r>
            <a:br>
              <a:rPr lang="lv-LV" dirty="0" smtClean="0"/>
            </a:br>
            <a:endParaRPr lang="lv-L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6322714"/>
          </a:xfrm>
        </p:spPr>
        <p:txBody>
          <a:bodyPr>
            <a:normAutofit fontScale="90000"/>
          </a:bodyPr>
          <a:lstStyle/>
          <a:p>
            <a:pPr fontAlgn="base"/>
            <a:r>
              <a:rPr lang="lv-LV" sz="3600" dirty="0" smtClean="0"/>
              <a:t>Teorija-</a:t>
            </a:r>
            <a:br>
              <a:rPr lang="lv-LV" sz="3600" dirty="0" smtClean="0"/>
            </a:br>
            <a:r>
              <a:rPr lang="lv-LV" sz="3600" dirty="0" smtClean="0"/>
              <a:t/>
            </a:r>
            <a:br>
              <a:rPr lang="lv-LV" sz="3600" dirty="0" smtClean="0"/>
            </a:br>
            <a:r>
              <a:rPr lang="lv-LV" sz="3600" dirty="0" smtClean="0"/>
              <a:t>gaismas iedalījums, </a:t>
            </a:r>
            <a:br>
              <a:rPr lang="lv-LV" sz="3600" dirty="0" smtClean="0"/>
            </a:br>
            <a:r>
              <a:rPr lang="lv-LV" sz="3600" dirty="0" smtClean="0"/>
              <a:t>siltās un vēsās gaismas un ēnas,</a:t>
            </a:r>
            <a:br>
              <a:rPr lang="lv-LV" sz="3600" dirty="0" smtClean="0"/>
            </a:br>
            <a:r>
              <a:rPr lang="lv-LV" sz="3600" dirty="0" smtClean="0"/>
              <a:t>objekta apjoms, telpiskums,</a:t>
            </a:r>
            <a:br>
              <a:rPr lang="lv-LV" sz="3600" dirty="0" smtClean="0"/>
            </a:br>
            <a:r>
              <a:rPr lang="lv-LV" sz="3600" dirty="0" smtClean="0"/>
              <a:t>gaismas un ēnas kontrasti,</a:t>
            </a:r>
            <a:br>
              <a:rPr lang="lv-LV" sz="3600" dirty="0" smtClean="0"/>
            </a:br>
            <a:r>
              <a:rPr lang="lv-LV" sz="3600" dirty="0" smtClean="0"/>
              <a:t>gaisma un impresionisti-</a:t>
            </a:r>
            <a:r>
              <a:rPr lang="lv-LV" sz="2200" dirty="0" smtClean="0"/>
              <a:t>Klods Monē, Ogists Renuārs</a:t>
            </a:r>
            <a:r>
              <a:rPr lang="lv-LV" sz="3600" dirty="0" smtClean="0"/>
              <a:t/>
            </a:r>
            <a:br>
              <a:rPr lang="lv-LV" sz="3600" dirty="0" smtClean="0"/>
            </a:br>
            <a:r>
              <a:rPr lang="lv-LV" sz="3600" dirty="0" smtClean="0"/>
              <a:t>drapērijas, </a:t>
            </a:r>
            <a:br>
              <a:rPr lang="lv-LV" sz="3600" dirty="0" smtClean="0"/>
            </a:br>
            <a:r>
              <a:rPr lang="lv-LV" sz="3600" dirty="0" smtClean="0"/>
              <a:t>gaisma muzejā, </a:t>
            </a:r>
            <a:br>
              <a:rPr lang="lv-LV" sz="3600" dirty="0" smtClean="0"/>
            </a:br>
            <a:r>
              <a:rPr lang="lv-LV" sz="3600" dirty="0" smtClean="0"/>
              <a:t>gaisma un scenogrāfija, </a:t>
            </a:r>
            <a:br>
              <a:rPr lang="lv-LV" sz="3600" dirty="0" smtClean="0"/>
            </a:br>
            <a:r>
              <a:rPr lang="lv-LV" sz="3600" dirty="0" smtClean="0"/>
              <a:t>ēnu spēles</a:t>
            </a:r>
            <a:br>
              <a:rPr lang="lv-LV" sz="3600" dirty="0" smtClean="0"/>
            </a:br>
            <a:endParaRPr lang="lv-LV"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200" dirty="0" smtClean="0"/>
              <a:t>1. uzdevums. </a:t>
            </a:r>
            <a:br>
              <a:rPr lang="lv-LV" sz="3200" dirty="0" smtClean="0"/>
            </a:br>
            <a:r>
              <a:rPr lang="lv-LV" sz="3200" dirty="0" smtClean="0"/>
              <a:t>Izmantojot gaismu un plaukstas,izveido 3 ēnas uz sienas.Nofotografē.Atsūti e-klasē.</a:t>
            </a:r>
            <a:endParaRPr lang="lv-LV" sz="3200" dirty="0"/>
          </a:p>
        </p:txBody>
      </p:sp>
      <p:pic>
        <p:nvPicPr>
          <p:cNvPr id="27650" name="Picture 2" descr="Ēnas"/>
          <p:cNvPicPr>
            <a:picLocks noChangeAspect="1" noChangeArrowheads="1"/>
          </p:cNvPicPr>
          <p:nvPr/>
        </p:nvPicPr>
        <p:blipFill>
          <a:blip r:embed="rId2" cstate="print"/>
          <a:srcRect/>
          <a:stretch>
            <a:fillRect/>
          </a:stretch>
        </p:blipFill>
        <p:spPr bwMode="auto">
          <a:xfrm>
            <a:off x="2699792" y="1484784"/>
            <a:ext cx="3600400" cy="50249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836712"/>
            <a:ext cx="6720747"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200" dirty="0" smtClean="0"/>
              <a:t>2.uzd. No sadzīves priekšmetiem izveido saturisku ēnas siluetu.Nofotografē, atsūti.</a:t>
            </a:r>
            <a:endParaRPr lang="lv-LV" sz="3200" dirty="0"/>
          </a:p>
        </p:txBody>
      </p:sp>
      <p:pic>
        <p:nvPicPr>
          <p:cNvPr id="5" name="Picture 4" descr="https://i.pinimg.com/564x/6c/00/61/6c00618701c7a67cc2e54b9df50761eb.jpg"/>
          <p:cNvPicPr>
            <a:picLocks noChangeAspect="1" noChangeArrowheads="1"/>
          </p:cNvPicPr>
          <p:nvPr/>
        </p:nvPicPr>
        <p:blipFill>
          <a:blip r:embed="rId2" cstate="print"/>
          <a:srcRect/>
          <a:stretch>
            <a:fillRect/>
          </a:stretch>
        </p:blipFill>
        <p:spPr bwMode="auto">
          <a:xfrm>
            <a:off x="1259632" y="2708920"/>
            <a:ext cx="2592288" cy="2504150"/>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4067944" y="1700808"/>
            <a:ext cx="4210468"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067128" cy="5530626"/>
          </a:xfrm>
        </p:spPr>
        <p:txBody>
          <a:bodyPr>
            <a:normAutofit/>
          </a:bodyPr>
          <a:lstStyle/>
          <a:p>
            <a:pPr algn="ctr"/>
            <a:r>
              <a:rPr lang="lv-LV" sz="3600" dirty="0" smtClean="0"/>
              <a:t>Sadarbība ir process, </a:t>
            </a:r>
            <a:br>
              <a:rPr lang="lv-LV" sz="3600" dirty="0" smtClean="0"/>
            </a:br>
            <a:r>
              <a:rPr lang="lv-LV" sz="3600" dirty="0" smtClean="0"/>
              <a:t>kurā divi vai vairāki cilvēki strādā kopā, lai izpildītu uzdevumu vai sasniegtu mērķi, tā ir iespēja mācīties citam no cita, samazināt darbam nepieciešamo laiku, rodot radošus risinājumus problēmām un gandarījumu par kopā paveikto.  </a:t>
            </a:r>
            <a:endParaRPr lang="lv-LV"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6868</TotalTime>
  <Words>365</Words>
  <Application>Microsoft Office PowerPoint</Application>
  <PresentationFormat>Slaidrāde ekrānā (4:3)</PresentationFormat>
  <Paragraphs>36</Paragraphs>
  <Slides>16</Slides>
  <Notes>0</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16</vt:i4>
      </vt:variant>
    </vt:vector>
  </HeadingPairs>
  <TitlesOfParts>
    <vt:vector size="23" baseType="lpstr">
      <vt:lpstr>Arial</vt:lpstr>
      <vt:lpstr>Calibri</vt:lpstr>
      <vt:lpstr>Gill Sans MT</vt:lpstr>
      <vt:lpstr>Times New Roman</vt:lpstr>
      <vt:lpstr>Verdana</vt:lpstr>
      <vt:lpstr>Wingdings 2</vt:lpstr>
      <vt:lpstr>Solstice</vt:lpstr>
      <vt:lpstr>  Indra Keiša  vizuālās mākslas skolotāja Balvu Valsts ģimnāzijā, un  vizuālās mākslas un dizaina un tehnoloģu skolotāja Baltinavas vidusskolā   Balvu novada vizuālās mākslas skolotāju metodiskās apvienības vadītāja</vt:lpstr>
      <vt:lpstr>Sadarbības attīstīšana 7.klasē apgūstot tēmu vizuālajā mākslā  “Gaisma mākslā”</vt:lpstr>
      <vt:lpstr> Temata apguves  Mērķis-Kā lietot gaismu kā izteiksmes      līdzekli?  Sasniedzamais rezultāts-Attīstīt sadarbības prasmes, izveidot ēnu teātri , novērtējot gaismas nozīmi mākslā .  </vt:lpstr>
      <vt:lpstr>Temata apguvei- 6 stundas    2 st. Teorija   2 st. Radošais darbs   1 st. Atgriezeniskā saite-prezentācija   1 st. Darba izvērtēšana   </vt:lpstr>
      <vt:lpstr>Teorija-  gaismas iedalījums,  siltās un vēsās gaismas un ēnas, objekta apjoms, telpiskums, gaismas un ēnas kontrasti, gaisma un impresionisti-Klods Monē, Ogists Renuārs drapērijas,  gaisma muzejā,  gaisma un scenogrāfija,  ēnu spēles </vt:lpstr>
      <vt:lpstr>1. uzdevums.  Izmantojot gaismu un plaukstas,izveido 3 ēnas uz sienas.Nofotografē.Atsūti e-klasē.</vt:lpstr>
      <vt:lpstr>PowerPoint prezentācija</vt:lpstr>
      <vt:lpstr>2.uzd. No sadzīves priekšmetiem izveido saturisku ēnas siluetu.Nofotografē, atsūti.</vt:lpstr>
      <vt:lpstr>Sadarbība ir process,  kurā divi vai vairāki cilvēki strādā kopā, lai izpildītu uzdevumu vai sasniegtu mērķi, tā ir iespēja mācīties citam no cita, samazināt darbam nepieciešamo laiku, rodot radošus risinājumus problēmām un gandarījumu par kopā paveikto.  </vt:lpstr>
      <vt:lpstr> Radošā darba uzdevums-ēnu teātris.   Darbs grupās   * Uzrakstīt scenāriju ēnu teātra izrādei  (sadarboties ar latviešu valodas skolotāju)  * Pagatavot izrādes tēlus  * Iestudēt teātra izrādi –mājas darbs * Prezentēt savu darbu.1 st * Izvērtēt savu un klasesbiedru darbu. 1 st </vt:lpstr>
      <vt:lpstr> Sarunāties saprasties plānot darīt kopā dalīt atbildību pieņemt  lēmumus kopā    Daiga Brakmane Skola2030 vecākā eksperte</vt:lpstr>
      <vt:lpstr>PowerPoint prezentācija</vt:lpstr>
      <vt:lpstr>PowerPoint prezentācija</vt:lpstr>
      <vt:lpstr>   Secinājumi  * sadarbības prasmes draugu grupās ir veiksmīgas,ja darbs jāveic arī mājās; * viens nav darītājs- ir uzdevumi, kuru izpildei ir jāprot sadarboties; * novēroju atbildības sajūtu par kopējo rezultātu, vēlmi uzlabot sniegumu; * starppriekšmetu sadarbība- vēsture, latviešu valoda, datorika u.c. * jāturpina darbs ar jauktām, nejauša dalījuma grupām    </vt:lpstr>
      <vt:lpstr>Novēlu visiem skolotājiem  28 stundas diennaktī-lai pietiek darbam, sev un atpūtai! </vt:lpstr>
      <vt:lpstr>PALDIES!</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Gaisma mākslā</dc:title>
  <dc:creator>Asus</dc:creator>
  <cp:lastModifiedBy>Valija</cp:lastModifiedBy>
  <cp:revision>286</cp:revision>
  <dcterms:created xsi:type="dcterms:W3CDTF">2021-03-31T06:40:16Z</dcterms:created>
  <dcterms:modified xsi:type="dcterms:W3CDTF">2023-04-12T07:32:07Z</dcterms:modified>
</cp:coreProperties>
</file>