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48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22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098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785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15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44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92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317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96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075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7953-87D7-4F4F-85C4-981F3E40706E}" type="datetimeFigureOut">
              <a:rPr lang="lv-LV" smtClean="0"/>
              <a:t>09.11.2022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DB87-3EBB-4489-A297-D9135C92D8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81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240924" y="1931832"/>
            <a:ext cx="8427076" cy="1532586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Stundu vērošana Balvu Valsts ģimnāzijā</a:t>
            </a:r>
            <a:endParaRPr lang="lv-LV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5203065"/>
            <a:ext cx="9144000" cy="1249250"/>
          </a:xfrm>
        </p:spPr>
        <p:txBody>
          <a:bodyPr/>
          <a:lstStyle/>
          <a:p>
            <a:r>
              <a:rPr lang="lv-LV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BVĢ izglītības metodiķe Valija Muldiņa</a:t>
            </a:r>
          </a:p>
          <a:p>
            <a:r>
              <a:rPr lang="lv-LV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2022.g.</a:t>
            </a:r>
            <a:endParaRPr lang="lv-LV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ttēls 7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469">
            <a:off x="10241717" y="333072"/>
            <a:ext cx="1320146" cy="117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ttēls 8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3711">
            <a:off x="8529910" y="3464417"/>
            <a:ext cx="198374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ttēls 9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6337">
            <a:off x="2818666" y="143978"/>
            <a:ext cx="198374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1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103809" y="1481070"/>
            <a:ext cx="8049295" cy="4876197"/>
          </a:xfrm>
        </p:spPr>
        <p:txBody>
          <a:bodyPr/>
          <a:lstStyle/>
          <a:p>
            <a:pPr>
              <a:buNone/>
            </a:pPr>
            <a:r>
              <a:rPr lang="lv-LV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Katrs rīts sniedz mums iespēju būt citādiem, nekā mēs bijām vakar,</a:t>
            </a:r>
            <a:br>
              <a:rPr lang="lv-LV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 sniedz mums izdevību būt labākiem, nekā mēs bijām vakar,</a:t>
            </a:r>
            <a:br>
              <a:rPr lang="lv-LV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 sniedz mums izaicinājumu sevi pāraugt, sevi pilnveidot un sevi pārspēt.</a:t>
            </a:r>
            <a:endParaRPr lang="lv-LV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lv-LV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lv-LV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V.Vīķe</a:t>
            </a:r>
            <a:r>
              <a:rPr lang="lv-LV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Freiberga</a:t>
            </a:r>
            <a:r>
              <a:rPr lang="lv-LV" b="1" i="1" dirty="0" smtClean="0">
                <a:solidFill>
                  <a:srgbClr val="C00000"/>
                </a:solidFill>
              </a:rPr>
              <a:t>/</a:t>
            </a:r>
            <a:endParaRPr lang="lv-LV" dirty="0" smtClean="0">
              <a:solidFill>
                <a:srgbClr val="C00000"/>
              </a:solidFill>
            </a:endParaRP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6558">
            <a:off x="2291609" y="95718"/>
            <a:ext cx="1165823" cy="84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9586">
            <a:off x="7645251" y="5175500"/>
            <a:ext cx="991162" cy="72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3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31075" y="175674"/>
            <a:ext cx="9022724" cy="1107583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Mācību </a:t>
            </a:r>
            <a:r>
              <a:rPr lang="en-GB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stundu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vērošana</a:t>
            </a:r>
            <a:endParaRPr lang="lv-LV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03571" y="1365161"/>
            <a:ext cx="4662152" cy="48118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Ludmila</a:t>
            </a:r>
            <a:r>
              <a:rPr lang="lv-LV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Inga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Irīna</a:t>
            </a:r>
            <a:endPara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Mudīte</a:t>
            </a:r>
            <a:endPara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787166" y="1365161"/>
            <a:ext cx="4566633" cy="48118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Sandra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Aija</a:t>
            </a:r>
            <a:endPara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Skolotājs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Valters</a:t>
            </a:r>
            <a:endPara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Skolotāja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Karīna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7B57EC05-5C19-8477-0552-8999D49AE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t="72191" r="64553" b="23771"/>
          <a:stretch/>
        </p:blipFill>
        <p:spPr>
          <a:xfrm rot="10800000">
            <a:off x="4945858" y="1448729"/>
            <a:ext cx="1069812" cy="958068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64C821EE-5983-1D6B-6409-6ABB9B207A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72191" r="70976" b="23771"/>
          <a:stretch/>
        </p:blipFill>
        <p:spPr>
          <a:xfrm rot="10800000">
            <a:off x="5119063" y="2505780"/>
            <a:ext cx="896607" cy="876444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9CAC30E9-34E6-3ED7-4E20-297CA054C9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72191" r="81107" b="21912"/>
          <a:stretch/>
        </p:blipFill>
        <p:spPr>
          <a:xfrm rot="10800000">
            <a:off x="5203064" y="4111318"/>
            <a:ext cx="942852" cy="1299088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9228C3CD-6ABC-8008-331F-C3790E77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72245" r="75997" b="23716"/>
          <a:stretch/>
        </p:blipFill>
        <p:spPr>
          <a:xfrm rot="10800000">
            <a:off x="5203063" y="3517799"/>
            <a:ext cx="896606" cy="89696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="" xmlns:a16="http://schemas.microsoft.com/office/drawing/2014/main" id="{2F834B30-4003-80C1-BC9F-19516E04DE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72191" r="91233" b="21912"/>
          <a:stretch/>
        </p:blipFill>
        <p:spPr>
          <a:xfrm rot="10800000">
            <a:off x="9780202" y="2012088"/>
            <a:ext cx="1153516" cy="1370678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="" xmlns:a16="http://schemas.microsoft.com/office/drawing/2014/main" id="{48D1F5DF-0637-F4F7-7032-FE63193FE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72191" r="86320" b="21912"/>
          <a:stretch/>
        </p:blipFill>
        <p:spPr>
          <a:xfrm rot="10800000">
            <a:off x="9806581" y="848875"/>
            <a:ext cx="884863" cy="1469321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="" xmlns:a16="http://schemas.microsoft.com/office/drawing/2014/main" id="{CDC2FCCB-9F68-F58C-9EC8-92C06B907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3" t="16047" r="31036" b="80272"/>
          <a:stretch/>
        </p:blipFill>
        <p:spPr>
          <a:xfrm rot="10800000">
            <a:off x="9651545" y="3517800"/>
            <a:ext cx="1061005" cy="794061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="" xmlns:a16="http://schemas.microsoft.com/office/drawing/2014/main" id="{671BDFEB-EF3C-395E-2402-67260BDA78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5" t="15885" r="47962" b="80269"/>
          <a:stretch/>
        </p:blipFill>
        <p:spPr>
          <a:xfrm rot="10800000">
            <a:off x="9918914" y="4569539"/>
            <a:ext cx="761997" cy="7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20484" y="2923503"/>
            <a:ext cx="6833315" cy="3026535"/>
          </a:xfrm>
        </p:spPr>
        <p:txBody>
          <a:bodyPr/>
          <a:lstStyle/>
          <a:p>
            <a:r>
              <a:rPr lang="lv-LV" dirty="0" smtClean="0"/>
              <a:t>              </a:t>
            </a:r>
            <a:r>
              <a:rPr lang="lv-LV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Paldies!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 dvēseliski bagāti un skaisti valsts svētki!</a:t>
            </a:r>
            <a:endParaRPr lang="lv-LV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elais rudens pušķis - PUŠĶI - Veikals - Ziedu piegāde Rīg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618186"/>
            <a:ext cx="3553540" cy="35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18196" y="365125"/>
            <a:ext cx="9035603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 īsteno vērošanu?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250028" y="1825625"/>
            <a:ext cx="7103771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Ģimnāzijas direktore, </a:t>
            </a:r>
          </a:p>
          <a:p>
            <a:pPr>
              <a:buFont typeface="Wingdings" pitchFamily="2" charset="2"/>
              <a:buChar char="v"/>
            </a:pPr>
            <a:r>
              <a:rPr lang="lv-LV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direktores vietniece izglītības jomā,</a:t>
            </a:r>
          </a:p>
          <a:p>
            <a:pPr>
              <a:buFont typeface="Wingdings" pitchFamily="2" charset="2"/>
              <a:buChar char="v"/>
            </a:pPr>
            <a:r>
              <a:rPr lang="lv-LV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direktores vietniece – izglītības metodiķe;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pedagogi.</a:t>
            </a: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456">
            <a:off x="2266288" y="3889084"/>
            <a:ext cx="198374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ttēls 6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95" y="5151549"/>
            <a:ext cx="1270912" cy="1084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2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408" y="558309"/>
            <a:ext cx="9164392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Kāpēc jāvēro stundas?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2189408" y="1825625"/>
            <a:ext cx="9164392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Lai apzinātos skolotāju stiprās un vājās puses, nepieciešamos uzlabojumus;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izvērtētu noderīgākos profesionālās pilnveides virzienus un formas;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lai sniegtu atbalstu pedagogam;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veicinātu pedagogu sadarbību;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veicinātu pieredzes apmaiņu;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ilgtermiņā palīdzētu uzlabot skolēnu rezultātus ikdienas darbā un valsts pārbaudījumos.</a:t>
            </a:r>
          </a:p>
          <a:p>
            <a:endParaRPr lang="lv-LV" dirty="0"/>
          </a:p>
        </p:txBody>
      </p:sp>
      <p:pic>
        <p:nvPicPr>
          <p:cNvPr id="6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6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2389">
            <a:off x="9547341" y="283334"/>
            <a:ext cx="1206518" cy="88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25014" y="365125"/>
            <a:ext cx="9228786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Gatavošanās stundas vērošanai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021984" y="1825625"/>
            <a:ext cx="9331816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Mērķa izvēle;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laika izvēle stundas apmeklējumam;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Kādas vērošanas lapas tiks izmantotas;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piezīmju veikšana par mācību stundā novēroto;</a:t>
            </a:r>
          </a:p>
          <a:p>
            <a:pPr>
              <a:buFont typeface="Wingdings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saruna par stundu.</a:t>
            </a: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937">
            <a:off x="9964430" y="3026201"/>
            <a:ext cx="198374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ttēls 6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7368">
            <a:off x="5284434" y="4417118"/>
            <a:ext cx="198374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408" y="365125"/>
            <a:ext cx="9164392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Laika izvēle stundas apmeklējumam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189408" y="2446985"/>
            <a:ext cx="9164392" cy="37299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Neplānota ierašanās stundā.</a:t>
            </a:r>
          </a:p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Stundas laika saskaņošana ar skolotāju.</a:t>
            </a:r>
          </a:p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Uzaicinājums piedalīties kāda mācību priekšmeta stundā.</a:t>
            </a:r>
            <a:endParaRPr lang="lv-LV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31" y="4624387"/>
            <a:ext cx="198374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2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63652" y="365125"/>
            <a:ext cx="9190148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Piezīmju veikšana par</a:t>
            </a:r>
            <a:b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mācību stundā novēroto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657600" y="2472743"/>
            <a:ext cx="7696200" cy="370421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Strukturēts apraksts (stundas vērošanas lapas);</a:t>
            </a:r>
          </a:p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dienasgrāmata;</a:t>
            </a:r>
          </a:p>
          <a:p>
            <a:pPr>
              <a:buFont typeface="Wingdings" pitchFamily="2" charset="2"/>
              <a:buChar char="v"/>
            </a:pPr>
            <a:r>
              <a:rPr lang="lv-LV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transkripcija.</a:t>
            </a: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4912">
            <a:off x="8968941" y="587244"/>
            <a:ext cx="1209193" cy="121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1209">
            <a:off x="9440017" y="3322414"/>
            <a:ext cx="198374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ttēls 6" descr="Mežmalā sarakt un dārzā pārstādīt lapu kociņus. Kad labāk to darīt – rudenī  vai pavasarī? | Praktiski.l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819">
            <a:off x="6662409" y="5408252"/>
            <a:ext cx="893458" cy="1027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6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971245" y="365125"/>
            <a:ext cx="6382554" cy="781095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Saruna par stundu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078050" y="1262130"/>
            <a:ext cx="8275750" cy="53189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Vienošanās par laiku.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Saruna (3p metode)-rosina novērtēt gan pozitīvo pieredzi, gan saskatīt izaugsmes iespējas.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Paslavēt – </a:t>
            </a:r>
            <a:r>
              <a:rPr lang="lv-LV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saskatīt pozitīvo stundā.</a:t>
            </a:r>
            <a:r>
              <a:rPr lang="lv-LV" dirty="0" smtClean="0"/>
              <a:t> </a:t>
            </a:r>
            <a:r>
              <a:rPr lang="lv-LV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lv-LV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skolotājaprāt</a:t>
            </a:r>
            <a:r>
              <a:rPr lang="lv-LV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stundā izdevās ļoti labi, kas par to liecināja? </a:t>
            </a:r>
            <a:endParaRPr lang="lv-LV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Pajautāt –</a:t>
            </a:r>
            <a:r>
              <a:rPr lang="lv-LV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 jautājumu palīdzību aktualizēt pamanītās nepilnības,  veicināt skolotāju domāt par savu stundu, analizēt, reflektēt par to, rast nepieciešamos uzlabojumus .</a:t>
            </a: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Piedāvāt – </a:t>
            </a:r>
            <a:r>
              <a:rPr lang="lv-LV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uzklausīt skolotāja idejas un ieteikt savus risinājumus turpmākajam darbam.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Atbalsta materiālu piedāvājums skolotājam.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Vienošanās par tālāko darbu.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Pārliecināšanās, </a:t>
            </a:r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skolotājs ir apmierināts ar saņemto 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AS.</a:t>
            </a:r>
          </a:p>
          <a:p>
            <a:endParaRPr lang="lv-LV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0830">
            <a:off x="3078050" y="167425"/>
            <a:ext cx="991870" cy="669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820472" y="365125"/>
            <a:ext cx="8533327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Datu apkopojums</a:t>
            </a:r>
            <a:endParaRPr lang="lv-LV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141649"/>
              </p:ext>
            </p:extLst>
          </p:nvPr>
        </p:nvGraphicFramePr>
        <p:xfrm>
          <a:off x="2021984" y="1851383"/>
          <a:ext cx="10058400" cy="411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315"/>
                <a:gridCol w="506391"/>
                <a:gridCol w="1223494"/>
                <a:gridCol w="900057"/>
                <a:gridCol w="928744"/>
                <a:gridCol w="1223491"/>
                <a:gridCol w="528034"/>
                <a:gridCol w="991675"/>
                <a:gridCol w="940156"/>
                <a:gridCol w="888643"/>
                <a:gridCol w="914400"/>
              </a:tblGrid>
              <a:tr h="799125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Vārds, uzvārds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Struktūra</a:t>
                      </a:r>
                      <a:r>
                        <a:rPr lang="lv-LV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Uzde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vumi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Didakt.mo-</a:t>
                      </a:r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delis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Tehnolo-ģijas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</a:t>
                      </a:r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Sadarb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Pašvērt</a:t>
                      </a:r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9125">
                <a:tc>
                  <a:txBody>
                    <a:bodyPr/>
                    <a:lstStyle/>
                    <a:p>
                      <a:r>
                        <a:rPr lang="lv-LV" dirty="0" smtClean="0"/>
                        <a:t>Anna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9G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</a:tr>
              <a:tr h="799125">
                <a:tc>
                  <a:txBody>
                    <a:bodyPr/>
                    <a:lstStyle/>
                    <a:p>
                      <a:r>
                        <a:rPr lang="lv-LV" dirty="0" smtClean="0"/>
                        <a:t>Uldis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x/-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x/-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5E</a:t>
                      </a:r>
                    </a:p>
                    <a:p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</a:tr>
              <a:tr h="799125">
                <a:tc>
                  <a:txBody>
                    <a:bodyPr/>
                    <a:lstStyle/>
                    <a:p>
                      <a:r>
                        <a:rPr lang="lv-LV" dirty="0" smtClean="0"/>
                        <a:t>Guna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9G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x/-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x/-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</a:tr>
              <a:tr h="799125">
                <a:tc>
                  <a:txBody>
                    <a:bodyPr/>
                    <a:lstStyle/>
                    <a:p>
                      <a:r>
                        <a:rPr lang="lv-LV" dirty="0" smtClean="0"/>
                        <a:t>Juris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9G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897746" y="365125"/>
            <a:ext cx="8456054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 analīze</a:t>
            </a:r>
            <a:endParaRPr lang="lv-LV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103808" y="1825625"/>
            <a:ext cx="8249992" cy="4351338"/>
          </a:xfrm>
        </p:spPr>
        <p:txBody>
          <a:bodyPr/>
          <a:lstStyle/>
          <a:p>
            <a:endParaRPr lang="lv-LV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Izvērtējums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SMD grupu sanāksmēs.</a:t>
            </a:r>
            <a:endParaRPr lang="lv-LV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Iegūtās informācijas analīze skolotāju izaugsmes sarunās «Redzi. Dari. Iegūsti.» četras reizes gadā.</a:t>
            </a:r>
          </a:p>
          <a:p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Tālāko uzdevumu izvirzīšana mērķu sasniegšanai.</a:t>
            </a:r>
          </a:p>
          <a:p>
            <a:endParaRPr lang="lv-LV" dirty="0"/>
          </a:p>
        </p:txBody>
      </p:sp>
      <p:pic>
        <p:nvPicPr>
          <p:cNvPr id="4" name="Picture 4" descr="Latviešu ornament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Mežmalā sarakt un dārzā pārstādīt lapu kociņus. Kad labāk to darīt – rudenī  vai pavasarī? | Praktiski.l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1286">
            <a:off x="7228804" y="365125"/>
            <a:ext cx="198374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 descr="Mežmalā sarakt un dārzā pārstādīt lapu kociņus. Kad labāk to darīt – rudenī  vai pavasarī? | Praktiski.l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4104">
            <a:off x="5265415" y="4923108"/>
            <a:ext cx="1458757" cy="107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384</Words>
  <Application>Microsoft Office PowerPoint</Application>
  <PresentationFormat>Platekrāna</PresentationFormat>
  <Paragraphs>113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Office dizains</vt:lpstr>
      <vt:lpstr>Stundu vērošana Balvu Valsts ģimnāzijā</vt:lpstr>
      <vt:lpstr>Kas īsteno vērošanu?</vt:lpstr>
      <vt:lpstr>Kāpēc jāvēro stundas?</vt:lpstr>
      <vt:lpstr>Gatavošanās stundas vērošanai</vt:lpstr>
      <vt:lpstr>Laika izvēle stundas apmeklējumam</vt:lpstr>
      <vt:lpstr>Piezīmju veikšana par mācību stundā novēroto</vt:lpstr>
      <vt:lpstr>Saruna par stundu</vt:lpstr>
      <vt:lpstr>Datu apkopojums</vt:lpstr>
      <vt:lpstr>Datu analīze</vt:lpstr>
      <vt:lpstr>PowerPoint prezentācija</vt:lpstr>
      <vt:lpstr>Mācību stundu vērošana</vt:lpstr>
      <vt:lpstr>              Paldies! Lai dvēseliski bagāti un skaisti valsts svētki!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Stundu vērošana</dc:title>
  <dc:creator>Valija</dc:creator>
  <cp:lastModifiedBy>Valija</cp:lastModifiedBy>
  <cp:revision>21</cp:revision>
  <dcterms:created xsi:type="dcterms:W3CDTF">2022-11-08T17:30:06Z</dcterms:created>
  <dcterms:modified xsi:type="dcterms:W3CDTF">2022-11-09T05:51:37Z</dcterms:modified>
</cp:coreProperties>
</file>