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5" r:id="rId3"/>
    <p:sldId id="281" r:id="rId4"/>
    <p:sldId id="296" r:id="rId5"/>
    <p:sldId id="299" r:id="rId6"/>
    <p:sldId id="297" r:id="rId7"/>
    <p:sldId id="303" r:id="rId8"/>
    <p:sldId id="304" r:id="rId9"/>
    <p:sldId id="305" r:id="rId10"/>
    <p:sldId id="306" r:id="rId11"/>
    <p:sldId id="307" r:id="rId12"/>
    <p:sldId id="310" r:id="rId13"/>
    <p:sldId id="311" r:id="rId14"/>
    <p:sldId id="308" r:id="rId15"/>
    <p:sldId id="301" r:id="rId16"/>
    <p:sldId id="302" r:id="rId17"/>
    <p:sldId id="287" r:id="rId18"/>
    <p:sldId id="288" r:id="rId19"/>
    <p:sldId id="289" r:id="rId20"/>
    <p:sldId id="290" r:id="rId21"/>
    <p:sldId id="291" r:id="rId22"/>
    <p:sldId id="292" r:id="rId23"/>
    <p:sldId id="312" r:id="rId24"/>
    <p:sldId id="313" r:id="rId25"/>
    <p:sldId id="298" r:id="rId2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95E671F-6EB3-4F19-B844-E91B111DC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E4C09965-970D-4779-AD2D-0BA0CFD0C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3ED2BDB1-5231-4401-9D0A-05C7677D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BEFC4D02-36D5-454C-BD08-2DA116B2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CBBEE96D-65AC-4AEB-84A6-609B6D7D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483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5D216E0-D51E-4020-BD97-1B2A17ED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="" xmlns:a16="http://schemas.microsoft.com/office/drawing/2014/main" id="{23F04266-8201-4FA8-973C-D83360D10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FE18819F-DCFF-483E-ACF2-1890C7FB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A520CE46-CF6B-4889-B9EF-03D0CEAC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8BD9F1C0-999C-4483-87FC-C4F87D74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74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="" xmlns:a16="http://schemas.microsoft.com/office/drawing/2014/main" id="{0D1C2119-F872-4A13-99C1-8A798859C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="" xmlns:a16="http://schemas.microsoft.com/office/drawing/2014/main" id="{B37FEC08-2787-4B68-9D44-9432AAEC3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6AF399EB-0E62-4C94-BA50-FB0BD418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18C134B-8CF5-41D2-903A-E9DAC5EE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487BB3D6-C5A2-495E-9021-D3AC62A1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13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ABC535F-BBA6-491E-84AC-E81E90D9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37C2BDB3-F654-4E5D-94EA-013C8FC76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EF57E3AF-6DAC-4E93-BF28-D76D527B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45144EA-D22E-4E74-837F-65EFC493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923BB3D9-8815-4E7A-BFC9-4524A0F5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964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6B65CEE1-051A-4350-AA06-422C9DBDD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2C535A9A-C29C-4844-A6D1-E31D6D63F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1393071D-88E7-4DF9-BA74-050D10EE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1270B97-E229-4992-B00A-F67754B0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97ACB37D-142F-48AE-B63C-000353A1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187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6B27C06-B62A-48AC-9FF4-5354206D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A4262703-C76D-4FD5-97D4-1960287B1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582D70E4-D8FF-483E-9F9C-43AA357C7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0DB45AAD-EDE7-42B0-86A6-DDF0B5ED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DEEDE5E1-F7C9-4617-9295-3939414F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A47BC4A0-ACBA-4920-A583-AA0A94A3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658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81C1BE33-4D03-4D8D-8EB0-7BF43111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84B2DDD3-2597-404E-B6DA-AEA4DFBE7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82440924-9FBF-4DC2-8F53-4D96BD7D6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F26541EC-E709-4100-9F62-50F5980CC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480AF3BF-1351-430B-95A7-D4384FB06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="" xmlns:a16="http://schemas.microsoft.com/office/drawing/2014/main" id="{71789A9A-433C-47D4-9B2D-EF0372DF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="" xmlns:a16="http://schemas.microsoft.com/office/drawing/2014/main" id="{86914CEF-1E1E-4D96-9CA5-8AA8C0CF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="" xmlns:a16="http://schemas.microsoft.com/office/drawing/2014/main" id="{7C6EF285-F68D-4650-8E4A-3FF58168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495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E42998D-B006-47D8-9666-A7018393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="" xmlns:a16="http://schemas.microsoft.com/office/drawing/2014/main" id="{C1852716-A151-4205-B7BD-68060D09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="" xmlns:a16="http://schemas.microsoft.com/office/drawing/2014/main" id="{4E082B75-1365-4BB0-A4BF-7A2F500C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="" xmlns:a16="http://schemas.microsoft.com/office/drawing/2014/main" id="{FD47A0A6-D900-469A-AB1A-517FC7D4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941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="" xmlns:a16="http://schemas.microsoft.com/office/drawing/2014/main" id="{26061230-8CC2-4FE6-AB7F-B1A45767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="" xmlns:a16="http://schemas.microsoft.com/office/drawing/2014/main" id="{B356CEA3-9FD8-4FC7-AB14-E2D3B6D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="" xmlns:a16="http://schemas.microsoft.com/office/drawing/2014/main" id="{DD690EAD-8B10-442C-825B-715DD06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980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0FCBEA50-0AB7-4F7D-8349-C8A62157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970BE377-A679-4FA1-977C-E5C240239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AA0398DD-70C2-46CA-98FC-327C18F03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1CC859BB-1EB2-4796-88A0-67C0D187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CD0BF35D-A088-4395-A86F-49C637CE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7B6FE659-99E3-41B9-81DF-7DEE595A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899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2C801AFF-EF51-448A-BD7B-6E849560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="" xmlns:a16="http://schemas.microsoft.com/office/drawing/2014/main" id="{2768C311-DB6F-4943-884A-BCA771FB4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="" xmlns:a16="http://schemas.microsoft.com/office/drawing/2014/main" id="{AC1774E5-5E7E-405C-A5AC-CB4FA4710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C43A47CA-DFEE-4968-B547-E04921F3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7DEC7959-3951-4024-8763-BFB5A789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564448EA-7393-4722-A7A8-B45EC732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887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="" xmlns:a16="http://schemas.microsoft.com/office/drawing/2014/main" id="{2682382E-E230-4C16-ADDC-D8BFBC3E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C4C20789-309D-4926-9BEA-C468F9A4A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406E5652-D926-4DA5-9D31-986F4FACA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240E2-0F8F-400A-9FBE-659A3CD8E21C}" type="datetimeFigureOut">
              <a:rPr lang="lv-LV" smtClean="0"/>
              <a:t>27.03.2023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13A3836E-EF05-4420-813B-2E9B5BFA1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D0D7F17B-2150-4A7D-BD66-59ADDAD07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43B97-893C-4F0D-B8B2-1252C58DBD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140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rena\Documents\images (2).jpg">
            <a:extLst>
              <a:ext uri="{FF2B5EF4-FFF2-40B4-BE49-F238E27FC236}">
                <a16:creationId xmlns="" xmlns:a16="http://schemas.microsoft.com/office/drawing/2014/main" id="{12716CF7-CC8B-4B2A-8060-732C0242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4301" y="678549"/>
            <a:ext cx="1447801" cy="1447801"/>
          </a:xfrm>
          <a:prstGeom prst="rect">
            <a:avLst/>
          </a:prstGeom>
          <a:noFill/>
        </p:spPr>
      </p:pic>
      <p:pic>
        <p:nvPicPr>
          <p:cNvPr id="2" name="Satura vietturis 3">
            <a:extLst>
              <a:ext uri="{FF2B5EF4-FFF2-40B4-BE49-F238E27FC236}">
                <a16:creationId xmlns="" xmlns:a16="http://schemas.microsoft.com/office/drawing/2014/main" id="{CB8FFEF2-4DF1-B266-A112-5840B863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230" y="2614240"/>
            <a:ext cx="1447800" cy="1629520"/>
          </a:xfrm>
          <a:prstGeom prst="rect">
            <a:avLst/>
          </a:prstGeom>
        </p:spPr>
      </p:pic>
      <p:pic>
        <p:nvPicPr>
          <p:cNvPr id="1028" name="Picture 4" descr="Vidusskola - 1188 uzņēmumu katalogs">
            <a:extLst>
              <a:ext uri="{FF2B5EF4-FFF2-40B4-BE49-F238E27FC236}">
                <a16:creationId xmlns="" xmlns:a16="http://schemas.microsoft.com/office/drawing/2014/main" id="{F8DC26D9-7CD5-621C-0297-95348BD6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00" y="2126350"/>
            <a:ext cx="3134005" cy="15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vu Valsts ģimnāzija - Balvu novads">
            <a:extLst>
              <a:ext uri="{FF2B5EF4-FFF2-40B4-BE49-F238E27FC236}">
                <a16:creationId xmlns="" xmlns:a16="http://schemas.microsoft.com/office/drawing/2014/main" id="{957E357E-A074-95DB-63C7-2BAF5F02A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0" y="64597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2E7227-D843-D44A-E69E-2AD6D2E51F05}"/>
              </a:ext>
            </a:extLst>
          </p:cNvPr>
          <p:cNvSpPr txBox="1"/>
          <p:nvPr/>
        </p:nvSpPr>
        <p:spPr>
          <a:xfrm>
            <a:off x="1676400" y="4652340"/>
            <a:ext cx="7817223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lv-LV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STARPDISCIPLINĀRAS STUNDAS:</a:t>
            </a:r>
          </a:p>
          <a:p>
            <a:pPr algn="ctr" fontAlgn="base"/>
            <a:r>
              <a:rPr lang="lv-LV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21. gadsimts – sadarbības laiks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7379" y="6171021"/>
            <a:ext cx="46823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22.03.2023.,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Balvu</a:t>
            </a: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Valsts</a:t>
            </a: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ģimnāzija</a:t>
            </a: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skolotāja</a:t>
            </a: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Irēna</a:t>
            </a: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Šaicāne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57623641-540F-486A-9FA9-50F0C707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graphicFrame>
        <p:nvGraphicFramePr>
          <p:cNvPr id="4" name="Satura vietturis 3">
            <a:extLst>
              <a:ext uri="{FF2B5EF4-FFF2-40B4-BE49-F238E27FC236}">
                <a16:creationId xmlns="" xmlns:a16="http://schemas.microsoft.com/office/drawing/2014/main" id="{83E03DBC-5C03-4B9F-9677-028F2C2D832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296170"/>
              </p:ext>
            </p:extLst>
          </p:nvPr>
        </p:nvGraphicFramePr>
        <p:xfrm>
          <a:off x="357253" y="365125"/>
          <a:ext cx="323850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Acrobat Document" r:id="rId3" imgW="4663182" imgH="6263594" progId="Acrobat.Document.DC">
                  <p:embed/>
                </p:oleObj>
              </mc:Choice>
              <mc:Fallback>
                <p:oleObj name="Acrobat Document" r:id="rId3" imgW="4663182" imgH="62635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253" y="365125"/>
                        <a:ext cx="323850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s 4">
            <a:extLst>
              <a:ext uri="{FF2B5EF4-FFF2-40B4-BE49-F238E27FC236}">
                <a16:creationId xmlns="" xmlns:a16="http://schemas.microsoft.com/office/drawing/2014/main" id="{15828C5F-B5DC-4903-BEB2-C99BBB47D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76077"/>
              </p:ext>
            </p:extLst>
          </p:nvPr>
        </p:nvGraphicFramePr>
        <p:xfrm>
          <a:off x="3733070" y="811895"/>
          <a:ext cx="3817451" cy="523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Acrobat Document" r:id="rId5" imgW="4663182" imgH="6393034" progId="Acrobat.Document.DC">
                  <p:embed/>
                </p:oleObj>
              </mc:Choice>
              <mc:Fallback>
                <p:oleObj name="Acrobat Document" r:id="rId5" imgW="4663182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070" y="811895"/>
                        <a:ext cx="3817451" cy="5234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s 5">
            <a:extLst>
              <a:ext uri="{FF2B5EF4-FFF2-40B4-BE49-F238E27FC236}">
                <a16:creationId xmlns="" xmlns:a16="http://schemas.microsoft.com/office/drawing/2014/main" id="{A0A7DFF3-7425-48F1-8459-8E72932070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088730"/>
              </p:ext>
            </p:extLst>
          </p:nvPr>
        </p:nvGraphicFramePr>
        <p:xfrm>
          <a:off x="7790995" y="261388"/>
          <a:ext cx="3940148" cy="568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Acrobat Document" r:id="rId7" imgW="4434454" imgH="6393034" progId="Acrobat.Document.DC">
                  <p:embed/>
                </p:oleObj>
              </mc:Choice>
              <mc:Fallback>
                <p:oleObj name="Acrobat Document" r:id="rId7" imgW="4434454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90995" y="261388"/>
                        <a:ext cx="3940148" cy="5680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04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E8CC16DE-09E5-45C0-B3F2-B46AD8AC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D862DEB5-FD3F-4A59-8B08-459D10D8F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5" y="528647"/>
            <a:ext cx="3294599" cy="4758866"/>
          </a:xfrm>
        </p:spPr>
      </p:pic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0029D040-D2AF-4F7C-A93B-32D1F8C80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72" y="365125"/>
            <a:ext cx="3764154" cy="5455205"/>
          </a:xfrm>
          <a:prstGeom prst="rect">
            <a:avLst/>
          </a:prstGeom>
        </p:spPr>
      </p:pic>
      <p:graphicFrame>
        <p:nvGraphicFramePr>
          <p:cNvPr id="8" name="Objekts 7">
            <a:extLst>
              <a:ext uri="{FF2B5EF4-FFF2-40B4-BE49-F238E27FC236}">
                <a16:creationId xmlns="" xmlns:a16="http://schemas.microsoft.com/office/drawing/2014/main" id="{3076090A-BEF7-4511-81AC-2D5B2DA8D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39901"/>
              </p:ext>
            </p:extLst>
          </p:nvPr>
        </p:nvGraphicFramePr>
        <p:xfrm>
          <a:off x="8017616" y="833575"/>
          <a:ext cx="3785827" cy="519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5" imgW="4663182" imgH="6393034" progId="Acrobat.Document.DC">
                  <p:embed/>
                </p:oleObj>
              </mc:Choice>
              <mc:Fallback>
                <p:oleObj name="Acrobat Document" r:id="rId5" imgW="4663182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17616" y="833575"/>
                        <a:ext cx="3785827" cy="5190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5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6D72236E-86A9-4EB1-9B25-F8D886A4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001" y="115410"/>
            <a:ext cx="5092823" cy="61256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lv-LV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B0604020202020204" pitchFamily="18" charset="-70"/>
              </a:rPr>
              <a:t>Instalācijas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902E5E45-F0B1-4356-B62B-90A962A6E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23" y="902347"/>
            <a:ext cx="10515600" cy="1006352"/>
          </a:xfrm>
        </p:spPr>
        <p:txBody>
          <a:bodyPr/>
          <a:lstStyle/>
          <a:p>
            <a:pPr algn="ctr"/>
            <a:r>
              <a:rPr lang="lv-LV" b="0" i="0" dirty="0">
                <a:solidFill>
                  <a:srgbClr val="212121"/>
                </a:solidFill>
                <a:effectLst/>
                <a:latin typeface="system-ui"/>
              </a:rPr>
              <a:t>Mākslas darba forma — no dažādiem priekšmetiem, materiāliem veidota kompozīcija.</a:t>
            </a:r>
            <a:endParaRPr lang="lv-LV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589EFF-F644-4357-81BD-E3E93691DE44}"/>
              </a:ext>
            </a:extLst>
          </p:cNvPr>
          <p:cNvSpPr txBox="1"/>
          <p:nvPr/>
        </p:nvSpPr>
        <p:spPr>
          <a:xfrm>
            <a:off x="585926" y="1997477"/>
            <a:ext cx="1093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Tulkots no angļu valodas-Instalācijas māksla ir māksliniecisks </a:t>
            </a:r>
            <a:r>
              <a:rPr lang="lv-LV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trīsdimensiju</a:t>
            </a:r>
            <a:r>
              <a:rPr lang="lv-LV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darbu žanrs, kas bieži ir specifiski vietai un paredzēti, lai pārveidotu telpas uztveri. </a:t>
            </a:r>
            <a:endParaRPr lang="lv-LV" dirty="0"/>
          </a:p>
        </p:txBody>
      </p:sp>
      <p:pic>
        <p:nvPicPr>
          <p:cNvPr id="6" name="Attēls 5">
            <a:extLst>
              <a:ext uri="{FF2B5EF4-FFF2-40B4-BE49-F238E27FC236}">
                <a16:creationId xmlns="" xmlns:a16="http://schemas.microsoft.com/office/drawing/2014/main" id="{FBFE2193-3DEF-4F14-A874-AF51DFBC6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544" y="3125164"/>
            <a:ext cx="3824472" cy="286176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="" xmlns:a16="http://schemas.microsoft.com/office/drawing/2014/main" id="{BC5A1A60-5F73-43BE-A526-989CD1D01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46" y="2643807"/>
            <a:ext cx="2868355" cy="3824473"/>
          </a:xfrm>
          <a:prstGeom prst="rect">
            <a:avLst/>
          </a:prstGeom>
        </p:spPr>
      </p:pic>
      <p:pic>
        <p:nvPicPr>
          <p:cNvPr id="10" name="Attēls 9" descr="Attēls, kurā ir iekštelpu&#10;&#10;Apraksts ģenerēts automātiski">
            <a:extLst>
              <a:ext uri="{FF2B5EF4-FFF2-40B4-BE49-F238E27FC236}">
                <a16:creationId xmlns="" xmlns:a16="http://schemas.microsoft.com/office/drawing/2014/main" id="{52ADB185-B258-40BE-B38E-D2297E9F8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56" y="2615438"/>
            <a:ext cx="5061749" cy="37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991BCEA9-7869-4287-92BC-07AF9BEC2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4" descr="Attēls, kurā ir krūze, sarkans, tuvu&#10;&#10;Apraksts ģenerēts automātiski">
            <a:extLst>
              <a:ext uri="{FF2B5EF4-FFF2-40B4-BE49-F238E27FC236}">
                <a16:creationId xmlns="" xmlns:a16="http://schemas.microsoft.com/office/drawing/2014/main" id="{03F91212-AC95-4025-B7F0-5270B566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2381" y="677466"/>
            <a:ext cx="4352925" cy="3264693"/>
          </a:xfrm>
        </p:spPr>
      </p:pic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ECA43ACA-0543-442E-B7E8-2D26AED1D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28" y="133349"/>
            <a:ext cx="5458883" cy="4094162"/>
          </a:xfrm>
          <a:prstGeom prst="rect">
            <a:avLst/>
          </a:prstGeom>
        </p:spPr>
      </p:pic>
      <p:pic>
        <p:nvPicPr>
          <p:cNvPr id="9" name="Attēls 8" descr="Attēls, kurā ir konteiners, stikls&#10;&#10;Apraksts ģenerēts automātiski">
            <a:extLst>
              <a:ext uri="{FF2B5EF4-FFF2-40B4-BE49-F238E27FC236}">
                <a16:creationId xmlns="" xmlns:a16="http://schemas.microsoft.com/office/drawing/2014/main" id="{91E5CD39-5277-45A0-A8CE-2A0AB308B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8819" y="2183691"/>
            <a:ext cx="4794188" cy="3595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984" y="4967417"/>
            <a:ext cx="738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Skolēni</a:t>
            </a:r>
            <a:r>
              <a:rPr lang="en-GB" dirty="0" smtClean="0"/>
              <a:t> </a:t>
            </a:r>
            <a:r>
              <a:rPr lang="en-GB" dirty="0" err="1" smtClean="0"/>
              <a:t>darba</a:t>
            </a:r>
            <a:r>
              <a:rPr lang="en-GB" dirty="0" smtClean="0"/>
              <a:t> </a:t>
            </a:r>
            <a:r>
              <a:rPr lang="en-GB" dirty="0" err="1" smtClean="0"/>
              <a:t>lapā</a:t>
            </a:r>
            <a:r>
              <a:rPr lang="en-GB" dirty="0" smtClean="0"/>
              <a:t> </a:t>
            </a:r>
            <a:r>
              <a:rPr lang="en-GB" dirty="0" err="1" smtClean="0"/>
              <a:t>pamato</a:t>
            </a:r>
            <a:r>
              <a:rPr lang="en-GB" dirty="0" smtClean="0"/>
              <a:t> </a:t>
            </a:r>
            <a:r>
              <a:rPr lang="en-GB" dirty="0" err="1" smtClean="0"/>
              <a:t>klases</a:t>
            </a:r>
            <a:r>
              <a:rPr lang="en-GB" dirty="0" smtClean="0"/>
              <a:t> </a:t>
            </a:r>
            <a:r>
              <a:rPr lang="en-GB" dirty="0" err="1" smtClean="0"/>
              <a:t>biedru</a:t>
            </a:r>
            <a:r>
              <a:rPr lang="en-GB" dirty="0" smtClean="0"/>
              <a:t> </a:t>
            </a:r>
            <a:r>
              <a:rPr lang="en-GB" dirty="0" err="1" smtClean="0"/>
              <a:t>radīto</a:t>
            </a:r>
            <a:r>
              <a:rPr lang="en-GB" dirty="0" smtClean="0"/>
              <a:t> </a:t>
            </a:r>
            <a:r>
              <a:rPr lang="en-GB" dirty="0" err="1" smtClean="0"/>
              <a:t>ideju</a:t>
            </a:r>
            <a:r>
              <a:rPr lang="en-GB" dirty="0" smtClean="0"/>
              <a:t> par </a:t>
            </a:r>
            <a:r>
              <a:rPr lang="en-GB" dirty="0" err="1" smtClean="0"/>
              <a:t>instalācijām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62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CBA50033-F52E-49FB-BF52-02D6FB7876D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pPr algn="just"/>
            <a:r>
              <a:rPr lang="lv-LV" sz="4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Mūsu skolas absolventi – kultūrvēsturiskā mantojuma apzinātāji un saglabātāji</a:t>
            </a:r>
            <a:endParaRPr lang="lv-LV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4FE4A6C7-1F9F-4777-8B9C-6883A78E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  <a:solidFill>
            <a:srgbClr val="FFFF00"/>
          </a:solidFill>
        </p:spPr>
        <p:txBody>
          <a:bodyPr/>
          <a:lstStyle/>
          <a:p>
            <a:pPr marL="0" indent="0" algn="r">
              <a:buNone/>
            </a:pPr>
            <a:r>
              <a:rPr lang="lv-LV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Ruta </a:t>
            </a:r>
            <a:r>
              <a:rPr lang="lv-LV" sz="28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Cibule</a:t>
            </a:r>
            <a:r>
              <a:rPr lang="lv-LV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kultūrvēsturiskā mantojuma apzinātāja un saglabātāja</a:t>
            </a:r>
            <a:endParaRPr lang="lv-LV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="" xmlns:a16="http://schemas.microsoft.com/office/drawing/2014/main" id="{7E30D6E8-DB8C-4BB0-9873-066650AF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3" y="2878137"/>
            <a:ext cx="1152128" cy="1297074"/>
          </a:xfrm>
          <a:prstGeom prst="rect">
            <a:avLst/>
          </a:prstGeom>
        </p:spPr>
      </p:pic>
      <p:pic>
        <p:nvPicPr>
          <p:cNvPr id="5" name="Attēls 4" descr="C:\Users\Irena\Documents\Muzejs\1.1._logo_muzeja.jpg">
            <a:extLst>
              <a:ext uri="{FF2B5EF4-FFF2-40B4-BE49-F238E27FC236}">
                <a16:creationId xmlns="" xmlns:a16="http://schemas.microsoft.com/office/drawing/2014/main" id="{D1CF03CD-0D8C-4C34-AFC7-A17AB45424F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64" y="5029200"/>
            <a:ext cx="1929211" cy="7816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98573" y="5362833"/>
            <a:ext cx="668912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Starpdisciplinārā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stunda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mācību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stundas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08.02.2023.:</a:t>
            </a:r>
          </a:p>
          <a:p>
            <a:pPr algn="just"/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Vēsture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sociālās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zinības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māksla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(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mūzika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CB1356-FB2B-908B-071C-91AB3147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553"/>
            <a:ext cx="10515600" cy="1323135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lv-LV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Manai pilsētai</a:t>
            </a:r>
            <a:r>
              <a:rPr lang="lv-LV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lv-LV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lv-LV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(mūzika Ainis Šaicāns, vārdi Santa Mežābele, Ainis Šaicāns)</a:t>
            </a:r>
            <a:r>
              <a:rPr lang="lv-LV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lv-LV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lv-LV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C53407-F7E1-12FF-0345-5FAF92BF2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Latgales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ziemeļos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pilsēta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mīt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Pārmaiņu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vējos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nākotne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vīd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Skan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baznīcu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zvani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paaudzes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dzied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Vēlējums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izskan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pilsēta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zied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9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9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GB" sz="9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Piedz</a:t>
            </a:r>
            <a:r>
              <a:rPr lang="en-GB" sz="9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mana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pilsēta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mana </a:t>
            </a: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paaudze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Tikai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šodien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tikai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dziesma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skan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lv-LV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mana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pilsēta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9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ziedi</a:t>
            </a:r>
            <a:r>
              <a:rPr lang="en-GB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9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pic>
        <p:nvPicPr>
          <p:cNvPr id="4" name="Manai pilseetai">
            <a:hlinkClick r:id="" action="ppaction://media"/>
            <a:extLst>
              <a:ext uri="{FF2B5EF4-FFF2-40B4-BE49-F238E27FC236}">
                <a16:creationId xmlns="" xmlns:a16="http://schemas.microsoft.com/office/drawing/2014/main" id="{547C4D6B-E462-0CAF-942F-FDB16372A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273" y="2220034"/>
            <a:ext cx="487363" cy="48736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="" xmlns:a16="http://schemas.microsoft.com/office/drawing/2014/main" id="{97127BE3-0EF7-4EB3-B441-B00E15013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4" y="2982897"/>
            <a:ext cx="1421812" cy="1600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514" y="5000368"/>
            <a:ext cx="506626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Stundas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noslēgumā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sadarbojoties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mūzikas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arīnu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skolēni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paši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dzīvo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kultūrvēsturisko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mantojumu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nodziedāja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dziesmu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pilsētai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=""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7A0A48-DEE8-87FF-C085-3F0BA215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859" y="1"/>
            <a:ext cx="9543961" cy="6085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b="1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Balvi</a:t>
            </a:r>
            <a:r>
              <a:rPr lang="en-US" sz="5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5200" b="1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jautājumos</a:t>
            </a:r>
            <a:r>
              <a:rPr lang="en-US" sz="5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un </a:t>
            </a:r>
            <a:r>
              <a:rPr lang="en-US" sz="5200" b="1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atbildēs</a:t>
            </a:r>
            <a:endParaRPr lang="en-US" sz="52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Attēls 4" descr="Attēls, kurā ir diagramma, shemātisks&#10;&#10;Apraksts ģenerēts automātiski">
            <a:extLst>
              <a:ext uri="{FF2B5EF4-FFF2-40B4-BE49-F238E27FC236}">
                <a16:creationId xmlns="" xmlns:a16="http://schemas.microsoft.com/office/drawing/2014/main" id="{BDEC8078-36DB-4096-A0D3-AF5331A20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" y="751237"/>
            <a:ext cx="3096954" cy="421354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42E7A08-F944-94B3-C653-03202E8FC3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2652" y="1244103"/>
            <a:ext cx="7505695" cy="26832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373" y="5107459"/>
            <a:ext cx="93334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Sadarbība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digitālā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dizaina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Lieni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12b.klasē: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grāmatas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uzdevumi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tiek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papildināti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izmantojot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digitālā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dizaina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iespējas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11a.,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apgūta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teorija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zīmēm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simboliem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īpaši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pilsētas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ģerboni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tad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papildina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zināšanas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prasmes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digitālā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dizaina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stundās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atura vietturis 4" descr="Attēls, kurā ir teksts, koks, zīdītājs, vilks&#10;&#10;Apraksts ģenerēts automātiski">
            <a:extLst>
              <a:ext uri="{FF2B5EF4-FFF2-40B4-BE49-F238E27FC236}">
                <a16:creationId xmlns="" xmlns:a16="http://schemas.microsoft.com/office/drawing/2014/main" id="{A8E70CFC-F0D4-4E90-B65E-0E411BF7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b="154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8ED677EA-F84D-4BB9-8BD4-3CD99455A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4" y="237876"/>
            <a:ext cx="4558925" cy="6448674"/>
          </a:xfrm>
        </p:spPr>
      </p:pic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DC8057CD-DAF6-4FF4-9857-620BF2D01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00" y="188626"/>
            <a:ext cx="4714951" cy="66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40AC67ED-66C7-4B64-A74D-E432A200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802395C1-8BD3-4F07-A9F5-7C57F4DF1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567421" cy="6460692"/>
          </a:xfrm>
        </p:spPr>
      </p:pic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FE6BCA9E-9CF9-4C36-8147-A2EDE0F21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654"/>
            <a:ext cx="4567422" cy="64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8F9101-0AAA-754A-8F86-2F080E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99965"/>
            <a:ext cx="11084859" cy="155621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lv-LV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Kultūras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izpratne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izpausme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starpdisciplinārs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rīks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skolai</a:t>
            </a:r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5D9001-5FAB-0DF6-3619-E5A0068FE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1891553"/>
            <a:ext cx="11084859" cy="4285410"/>
          </a:xfrm>
        </p:spPr>
        <p:txBody>
          <a:bodyPr>
            <a:normAutofit/>
          </a:bodyPr>
          <a:lstStyle/>
          <a:p>
            <a:pPr algn="just"/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Viena no mūžizglītības pamatkompetencēm –</a:t>
            </a:r>
          </a:p>
          <a:p>
            <a:pPr marL="0" indent="0" algn="just">
              <a:buNone/>
            </a:pPr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200" b="1" i="1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kultūras apzināšanās un izpaušana </a:t>
            </a:r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sevī ietver spēju novērtēt ideju, pieredzes un emociju radošas izpausmes, </a:t>
            </a:r>
          </a:p>
          <a:p>
            <a:pPr marL="0" indent="0" algn="just">
              <a:buNone/>
            </a:pPr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kā arī aktīvu radošumu dažādās izpausmēs (mūzikā, tēlotājmākslā, literatūrā un vizuālajās mākslās). </a:t>
            </a:r>
          </a:p>
          <a:p>
            <a:pPr marL="0" indent="0" algn="just">
              <a:buNone/>
            </a:pPr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Tā ir </a:t>
            </a:r>
            <a:r>
              <a:rPr lang="lv-LV" sz="3200" b="1" i="1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kompetence,</a:t>
            </a:r>
            <a:r>
              <a:rPr lang="lv-LV" sz="3200" i="0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kuru Eiropas skolas arvien vairāk izmanto kā starppriekšmetu rīku, jo tas ietver pamatīgas </a:t>
            </a:r>
            <a:r>
              <a:rPr lang="lv-LV" sz="3200" b="1" i="1" dirty="0">
                <a:solidFill>
                  <a:srgbClr val="6966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zināšanas par vietējo, nacionālo un Eiropas kultūras mantojumu.</a:t>
            </a:r>
            <a:endParaRPr lang="lv-LV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C491562C-345E-4968-ACA6-9B5F81654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54" y="918546"/>
            <a:ext cx="7037927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8AAD7AE-2894-4012-8BBF-4508B180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9CA8E617-D1EA-4222-A359-03FD535A6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2" y="204185"/>
            <a:ext cx="5095707" cy="3602439"/>
          </a:xfrm>
        </p:spPr>
      </p:pic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7EE251BA-8E38-496A-BA90-77D6FBA00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51478"/>
            <a:ext cx="4486275" cy="327752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="" xmlns:a16="http://schemas.microsoft.com/office/drawing/2014/main" id="{D9A8CB59-42C8-45D7-8A8B-B3D88B793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7" y="3230897"/>
            <a:ext cx="4621776" cy="3267390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="" xmlns:a16="http://schemas.microsoft.com/office/drawing/2014/main" id="{BAD804B5-A95D-4189-858F-0AB3DAE04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47" y="3230897"/>
            <a:ext cx="5130596" cy="36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>
            <a:extLst>
              <a:ext uri="{FF2B5EF4-FFF2-40B4-BE49-F238E27FC236}">
                <a16:creationId xmlns="" xmlns:a16="http://schemas.microsoft.com/office/drawing/2014/main" id="{1B6205B7-FEA9-4E4E-99D8-83FBDEBB7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6" y="671528"/>
            <a:ext cx="3076202" cy="4351338"/>
          </a:xfrm>
        </p:spPr>
      </p:pic>
      <p:pic>
        <p:nvPicPr>
          <p:cNvPr id="7" name="Attēls 6" descr="Attēls, kurā ir līnijas zīmējums&#10;&#10;Apraksts ģenerēts automātiski">
            <a:extLst>
              <a:ext uri="{FF2B5EF4-FFF2-40B4-BE49-F238E27FC236}">
                <a16:creationId xmlns="" xmlns:a16="http://schemas.microsoft.com/office/drawing/2014/main" id="{686F69F4-0802-4F24-8D42-47E4CA948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49" y="1358909"/>
            <a:ext cx="3167101" cy="4479915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="" xmlns:a16="http://schemas.microsoft.com/office/drawing/2014/main" id="{7A992D70-9D27-49FD-A07B-7EAADEA2E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5" y="365125"/>
            <a:ext cx="5126565" cy="36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F7BDBCD-AB28-49E4-B216-213489E6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8245" y="245819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atura vietturis 4" descr="Attēls, kurā ir karte&#10;&#10;Apraksts ģenerēts automātiski">
            <a:extLst>
              <a:ext uri="{FF2B5EF4-FFF2-40B4-BE49-F238E27FC236}">
                <a16:creationId xmlns="" xmlns:a16="http://schemas.microsoft.com/office/drawing/2014/main" id="{455891A9-A183-4E74-B627-DA9B9D6F1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29643EAC-8BCE-4494-8020-AC8E005E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15" y="1874706"/>
            <a:ext cx="1698219" cy="2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diagramma&#10;&#10;Apraksts ģenerēts automātiski">
            <a:extLst>
              <a:ext uri="{FF2B5EF4-FFF2-40B4-BE49-F238E27FC236}">
                <a16:creationId xmlns="" xmlns:a16="http://schemas.microsoft.com/office/drawing/2014/main" id="{29AAEA2A-E325-448C-AC27-9A69AC40C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00" y="0"/>
            <a:ext cx="8540318" cy="6037626"/>
          </a:xfrm>
        </p:spPr>
      </p:pic>
      <p:sp>
        <p:nvSpPr>
          <p:cNvPr id="3" name="TextBox 2"/>
          <p:cNvSpPr txBox="1"/>
          <p:nvPr/>
        </p:nvSpPr>
        <p:spPr>
          <a:xfrm>
            <a:off x="2001795" y="6037627"/>
            <a:ext cx="864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Lienes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Šaicānes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veidotais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Balvu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vilciņš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kurš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dodas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pastaigā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pilsētu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iepazītos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kultūrvēsturisko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mantojumu</a:t>
            </a:r>
            <a:endParaRPr lang="en-GB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E5125D-A955-C7DF-D3F8-AEA2BFC54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150920"/>
            <a:ext cx="11532093" cy="6986725"/>
          </a:xfrm>
        </p:spPr>
        <p:txBody>
          <a:bodyPr/>
          <a:lstStyle/>
          <a:p>
            <a:pPr marL="0" indent="0" algn="ctr">
              <a:buNone/>
            </a:pPr>
            <a:r>
              <a:rPr lang="lv-LV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Starpdisciplināra mācīšanās veido</a:t>
            </a:r>
          </a:p>
          <a:p>
            <a:pPr marL="0" indent="0" algn="ctr">
              <a:buNone/>
            </a:pPr>
            <a:r>
              <a:rPr lang="lv-LV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dirty="0"/>
              <a:t>plašu paradigmu un ideju ietvaru;</a:t>
            </a:r>
          </a:p>
          <a:p>
            <a:pPr algn="ctr"/>
            <a:r>
              <a:rPr lang="lv-LV" dirty="0" smtClean="0"/>
              <a:t> </a:t>
            </a:r>
            <a:r>
              <a:rPr lang="lv-LV" dirty="0"/>
              <a:t>attīsta daudz perspektīvāku domāšanu un spēju darboties zināšanu un informācijas daudzveidībā, paverot iespēju «veidot būtību kopainā‘‘;</a:t>
            </a:r>
          </a:p>
          <a:p>
            <a:pPr algn="ctr"/>
            <a:r>
              <a:rPr lang="lv-LV" dirty="0"/>
              <a:t>« Rietumu sabiedrībās un teorijās būtība reducējas uz </a:t>
            </a:r>
            <a:r>
              <a:rPr lang="lv-LV" b="1" i="1" dirty="0"/>
              <a:t>Patību</a:t>
            </a:r>
            <a:r>
              <a:rPr lang="lv-LV" dirty="0"/>
              <a:t> kā rīcības iemeslu – </a:t>
            </a:r>
            <a:r>
              <a:rPr lang="lv-LV" b="1" i="1" dirty="0"/>
              <a:t>tas esmu es, kurš rīkojas, izvēlas un atbild par savu rīcību;</a:t>
            </a:r>
          </a:p>
          <a:p>
            <a:r>
              <a:rPr lang="lv-LV" b="1" i="1" dirty="0"/>
              <a:t> s</a:t>
            </a:r>
            <a:r>
              <a:rPr lang="lv-LV" dirty="0"/>
              <a:t>tiprina skolēnu pārliecību par sevi, spēju patstāvīgi un atbildīgi darboties, ir mūsdienu skolas nozīmīgs uzdevums. </a:t>
            </a:r>
          </a:p>
        </p:txBody>
      </p:sp>
      <p:pic>
        <p:nvPicPr>
          <p:cNvPr id="5" name="Satura vietturis 3">
            <a:extLst>
              <a:ext uri="{FF2B5EF4-FFF2-40B4-BE49-F238E27FC236}">
                <a16:creationId xmlns="" xmlns:a16="http://schemas.microsoft.com/office/drawing/2014/main" id="{CB8FFEF2-4DF1-B266-A112-5840B863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803" y="5027926"/>
            <a:ext cx="1447800" cy="1629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4603" y="5453449"/>
            <a:ext cx="330375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Svinēsim</a:t>
            </a:r>
            <a:r>
              <a:rPr lang="en-GB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svētkus</a:t>
            </a:r>
            <a:r>
              <a:rPr lang="en-GB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kopā</a:t>
            </a:r>
            <a:r>
              <a:rPr lang="en-GB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A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tura vietturis 3">
            <a:extLst>
              <a:ext uri="{FF2B5EF4-FFF2-40B4-BE49-F238E27FC236}">
                <a16:creationId xmlns="" xmlns:a16="http://schemas.microsoft.com/office/drawing/2014/main" id="{6100FB03-35A6-45DD-81D6-C6CE751E7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13767" y="643467"/>
            <a:ext cx="4944319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atura vietturis 8">
            <a:extLst>
              <a:ext uri="{FF2B5EF4-FFF2-40B4-BE49-F238E27FC236}">
                <a16:creationId xmlns="" xmlns:a16="http://schemas.microsoft.com/office/drawing/2014/main" id="{9C88351F-32D2-7A57-88B1-9E6CBF31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4175507" cy="59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5A4FD8-26AB-5AF9-AA85-CB17B0F0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88" y="116541"/>
            <a:ext cx="6423212" cy="1228165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lv-LV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Balvu pilsētas sakrālā mantojuma </a:t>
            </a:r>
            <a:br>
              <a:rPr lang="lv-LV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fragmenti</a:t>
            </a:r>
            <a:r>
              <a:rPr lang="lv-LV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skolēnu radošajos darbos</a:t>
            </a:r>
          </a:p>
        </p:txBody>
      </p:sp>
      <p:pic>
        <p:nvPicPr>
          <p:cNvPr id="5" name="Picture 6" descr="Balvi un balvenieši - Irēna Šaicāne - iBook.lv - Grāmatu draugs">
            <a:extLst>
              <a:ext uri="{FF2B5EF4-FFF2-40B4-BE49-F238E27FC236}">
                <a16:creationId xmlns="" xmlns:a16="http://schemas.microsoft.com/office/drawing/2014/main" id="{89E1B590-6EA6-72F2-7E2B-9CFAE6956B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9" y="2188462"/>
            <a:ext cx="17240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alvi - Pilsēta Ezeru Krastos - irēna šaicāne - iBook.lv - Grāmatu draugs">
            <a:extLst>
              <a:ext uri="{FF2B5EF4-FFF2-40B4-BE49-F238E27FC236}">
                <a16:creationId xmlns="" xmlns:a16="http://schemas.microsoft.com/office/drawing/2014/main" id="{C7705A4A-5707-4EB0-AFA3-3041F5ED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06" y="2656158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394878E-7245-15A4-836B-DB92A55B147B}"/>
              </a:ext>
            </a:extLst>
          </p:cNvPr>
          <p:cNvSpPr txBox="1"/>
          <p:nvPr/>
        </p:nvSpPr>
        <p:spPr>
          <a:xfrm>
            <a:off x="3074906" y="5272216"/>
            <a:ext cx="2051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*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diferencēts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uzdevums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padziļināti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ttēls 7" descr="C:\Users\Irena\Documents\Muzejs\1.1._logo_muzeja.jpg">
            <a:extLst>
              <a:ext uri="{FF2B5EF4-FFF2-40B4-BE49-F238E27FC236}">
                <a16:creationId xmlns="" xmlns:a16="http://schemas.microsoft.com/office/drawing/2014/main" id="{DD529D37-5815-4DF0-83CC-7A2CD714E5D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3610" y="457200"/>
            <a:ext cx="2168339" cy="7054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02271" y="1655805"/>
            <a:ext cx="67590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2022./2023.m.g.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ursu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māksla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I”  11.a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klasē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māca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divas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teorētisko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daļu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apgūst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rēnas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Šaicānes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vadībā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bet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praktisko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māca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vizuālās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mākslas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skolotāja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Indra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Keiša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Īpaša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opīga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sadarbība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izveidojās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apgūstot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2.tematu “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Kultūrvēsturiskais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mantojums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sagaidot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pilsētas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95.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dzimšanas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apgūstot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baznīcu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vēsturi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informācijas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avotiem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veidojot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pārskata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apmeklējot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dievnamus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kultūrvēsturisko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mantojumu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veidotu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11a.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skolēnu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radošo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darbu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izstādi</a:t>
            </a:r>
            <a:r>
              <a:rPr lang="en-GB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Balvu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pilsētas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sakrālā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mantojuma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AE30A-4E23-E509-9FDF-80D6F45D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82" y="107577"/>
            <a:ext cx="9323294" cy="1138517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Sakrālais mantojums Balvos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336B4294-C84C-B792-7786-BD29589CF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22822"/>
              </p:ext>
            </p:extLst>
          </p:nvPr>
        </p:nvGraphicFramePr>
        <p:xfrm>
          <a:off x="62753" y="1524000"/>
          <a:ext cx="11291048" cy="53339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7407">
                  <a:extLst>
                    <a:ext uri="{9D8B030D-6E8A-4147-A177-3AD203B41FA5}">
                      <a16:colId xmlns="" xmlns:a16="http://schemas.microsoft.com/office/drawing/2014/main" val="3110585498"/>
                    </a:ext>
                  </a:extLst>
                </a:gridCol>
                <a:gridCol w="2665906">
                  <a:extLst>
                    <a:ext uri="{9D8B030D-6E8A-4147-A177-3AD203B41FA5}">
                      <a16:colId xmlns="" xmlns:a16="http://schemas.microsoft.com/office/drawing/2014/main" val="2688172955"/>
                    </a:ext>
                  </a:extLst>
                </a:gridCol>
                <a:gridCol w="2249245">
                  <a:extLst>
                    <a:ext uri="{9D8B030D-6E8A-4147-A177-3AD203B41FA5}">
                      <a16:colId xmlns="" xmlns:a16="http://schemas.microsoft.com/office/drawing/2014/main" val="3786609702"/>
                    </a:ext>
                  </a:extLst>
                </a:gridCol>
                <a:gridCol w="2249245">
                  <a:extLst>
                    <a:ext uri="{9D8B030D-6E8A-4147-A177-3AD203B41FA5}">
                      <a16:colId xmlns="" xmlns:a16="http://schemas.microsoft.com/office/drawing/2014/main" val="3914933485"/>
                    </a:ext>
                  </a:extLst>
                </a:gridCol>
                <a:gridCol w="2249245">
                  <a:extLst>
                    <a:ext uri="{9D8B030D-6E8A-4147-A177-3AD203B41FA5}">
                      <a16:colId xmlns="" xmlns:a16="http://schemas.microsoft.com/office/drawing/2014/main" val="1829291904"/>
                    </a:ext>
                  </a:extLst>
                </a:gridCol>
              </a:tblGrid>
              <a:tr h="1396781">
                <a:tc>
                  <a:txBody>
                    <a:bodyPr/>
                    <a:lstStyle/>
                    <a:p>
                      <a:r>
                        <a:rPr lang="lv-LV" dirty="0"/>
                        <a:t>Nosaukums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Celtniecības gadi /iesvētīšanas gads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Materiāls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Mākslas stils/iezīme, kas to apliecina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* Piezīmes/ dievnamu iekārtojums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4809791"/>
                  </a:ext>
                </a:extLst>
              </a:tr>
              <a:tr h="1312406">
                <a:tc>
                  <a:txBody>
                    <a:bodyPr/>
                    <a:lstStyle/>
                    <a:p>
                      <a:r>
                        <a:rPr lang="lv-LV" dirty="0"/>
                        <a:t>Balvu Romas katoļu baznīca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1797.gads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Pirmā baznīca bijusi no koka, bet tagadējā...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eklektisms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3390388"/>
                  </a:ext>
                </a:extLst>
              </a:tr>
              <a:tr h="1312406">
                <a:tc>
                  <a:txBody>
                    <a:bodyPr/>
                    <a:lstStyle/>
                    <a:p>
                      <a:r>
                        <a:rPr lang="lv-LV" dirty="0"/>
                        <a:t>Luterāņu baznīca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1915.gads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neogotika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9975244"/>
                  </a:ext>
                </a:extLst>
              </a:tr>
              <a:tr h="1312406">
                <a:tc>
                  <a:txBody>
                    <a:bodyPr/>
                    <a:lstStyle/>
                    <a:p>
                      <a:r>
                        <a:rPr lang="lv-LV" dirty="0"/>
                        <a:t>Pareizticīgo baznīca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Koks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bizantiskais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2791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3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25ED3A-D75F-75CD-A5EC-283A3356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2" descr="Balvu Valsts ģimnāzija | Atbildība, cieņa, sadarbība, mērķtiecība">
            <a:extLst>
              <a:ext uri="{FF2B5EF4-FFF2-40B4-BE49-F238E27FC236}">
                <a16:creationId xmlns="" xmlns:a16="http://schemas.microsoft.com/office/drawing/2014/main" id="{ACC83673-31E7-088B-8267-1A1B3DE44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63" y="1299882"/>
            <a:ext cx="3766849" cy="28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D3FF45-DD12-1CEF-FB80-1E40F92B7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8550" y="1510536"/>
            <a:ext cx="6377394" cy="358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1BFA84-ADE5-1C8C-65B5-D0DEDFB15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2706" y="1695224"/>
            <a:ext cx="6608354" cy="3717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8983" y="4580238"/>
            <a:ext cx="369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Skolēnu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radošo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darbu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izstāde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skolas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1.stāva </a:t>
            </a: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foajē</a:t>
            </a:r>
            <a:endParaRPr lang="en-GB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7BCA9A2-4EEA-44BE-836D-2B3107FB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462" y="365126"/>
            <a:ext cx="7323338" cy="904382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lv-LV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Skolēnu atgriezeniskā saite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9E71CB6A-95A1-454E-8F21-2C8D10D9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1393794"/>
            <a:ext cx="10936550" cy="4783169"/>
          </a:xfrm>
        </p:spPr>
        <p:txBody>
          <a:bodyPr/>
          <a:lstStyle/>
          <a:p>
            <a:r>
              <a:rPr lang="lv-LV" dirty="0"/>
              <a:t>Bija iespēja apmeklēt baznīcas, iepazīt iekārtojumu klātienē;</a:t>
            </a:r>
          </a:p>
          <a:p>
            <a:r>
              <a:rPr lang="lv-LV" dirty="0"/>
              <a:t>saprast, kādas atšķirības;</a:t>
            </a:r>
          </a:p>
          <a:p>
            <a:r>
              <a:rPr lang="lv-LV" dirty="0"/>
              <a:t>bija </a:t>
            </a:r>
            <a:r>
              <a:rPr lang="en-GB" dirty="0" err="1" smtClean="0"/>
              <a:t>diezgan</a:t>
            </a:r>
            <a:r>
              <a:rPr lang="en-GB" dirty="0" smtClean="0"/>
              <a:t> </a:t>
            </a:r>
            <a:r>
              <a:rPr lang="lv-LV" dirty="0" smtClean="0"/>
              <a:t>grūti </a:t>
            </a:r>
            <a:r>
              <a:rPr lang="lv-LV" dirty="0"/>
              <a:t>izvēlēties baznīcu interjera </a:t>
            </a:r>
            <a:r>
              <a:rPr lang="lv-LV" dirty="0" smtClean="0"/>
              <a:t>fragmentus</a:t>
            </a:r>
            <a:r>
              <a:rPr lang="en-GB" dirty="0" smtClean="0"/>
              <a:t>;</a:t>
            </a:r>
            <a:r>
              <a:rPr lang="lv-LV" dirty="0" smtClean="0"/>
              <a:t> </a:t>
            </a:r>
            <a:endParaRPr lang="en-GB" dirty="0" smtClean="0"/>
          </a:p>
          <a:p>
            <a:r>
              <a:rPr lang="en-GB" dirty="0" err="1"/>
              <a:t>z</a:t>
            </a:r>
            <a:r>
              <a:rPr lang="en-GB" dirty="0" err="1" smtClean="0"/>
              <a:t>īmēt</a:t>
            </a:r>
            <a:r>
              <a:rPr lang="en-GB" dirty="0" smtClean="0"/>
              <a:t> </a:t>
            </a:r>
            <a:r>
              <a:rPr lang="en-GB" dirty="0" err="1" smtClean="0"/>
              <a:t>bija</a:t>
            </a:r>
            <a:r>
              <a:rPr lang="en-GB" dirty="0" smtClean="0"/>
              <a:t> </a:t>
            </a:r>
            <a:r>
              <a:rPr lang="en-GB" dirty="0" err="1" smtClean="0"/>
              <a:t>grūti</a:t>
            </a:r>
            <a:r>
              <a:rPr lang="en-GB" dirty="0" smtClean="0"/>
              <a:t>, jo fragments </a:t>
            </a:r>
            <a:r>
              <a:rPr lang="en-GB" dirty="0" err="1" smtClean="0"/>
              <a:t>bija</a:t>
            </a:r>
            <a:r>
              <a:rPr lang="en-GB" dirty="0" smtClean="0"/>
              <a:t> </a:t>
            </a:r>
            <a:r>
              <a:rPr lang="en-GB" dirty="0" err="1" smtClean="0"/>
              <a:t>sarežģīts</a:t>
            </a:r>
            <a:r>
              <a:rPr lang="en-GB" dirty="0" smtClean="0"/>
              <a:t>, </a:t>
            </a:r>
            <a:r>
              <a:rPr lang="en-GB" dirty="0" err="1" smtClean="0"/>
              <a:t>darbs</a:t>
            </a:r>
            <a:r>
              <a:rPr lang="en-GB" dirty="0" smtClean="0"/>
              <a:t> </a:t>
            </a:r>
            <a:r>
              <a:rPr lang="en-GB" dirty="0" err="1" smtClean="0"/>
              <a:t>tika</a:t>
            </a:r>
            <a:r>
              <a:rPr lang="en-GB" dirty="0" smtClean="0"/>
              <a:t> </a:t>
            </a:r>
            <a:r>
              <a:rPr lang="en-GB" dirty="0" err="1" smtClean="0"/>
              <a:t>veikts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parasto</a:t>
            </a:r>
            <a:r>
              <a:rPr lang="en-GB" dirty="0" smtClean="0"/>
              <a:t> </a:t>
            </a:r>
            <a:r>
              <a:rPr lang="en-GB" dirty="0" err="1" smtClean="0"/>
              <a:t>zīmuli</a:t>
            </a:r>
            <a:r>
              <a:rPr lang="en-GB" dirty="0" smtClean="0"/>
              <a:t>; </a:t>
            </a:r>
            <a:endParaRPr lang="lv-LV" dirty="0"/>
          </a:p>
          <a:p>
            <a:r>
              <a:rPr lang="lv-LV" dirty="0"/>
              <a:t>vieglāk zīmēt, bet grūtāk padevās ēnojums;</a:t>
            </a:r>
          </a:p>
          <a:p>
            <a:r>
              <a:rPr lang="lv-LV" dirty="0"/>
              <a:t>reālisms ne sevišķi interesē, vairāk – sirreālisms, abstrakcionisms…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91976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teksts&#10;&#10;Apraksts ģenerēts automātiski">
            <a:extLst>
              <a:ext uri="{FF2B5EF4-FFF2-40B4-BE49-F238E27FC236}">
                <a16:creationId xmlns="" xmlns:a16="http://schemas.microsoft.com/office/drawing/2014/main" id="{9B96664C-453B-4A07-BC2F-D74A6CC6E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" y="90615"/>
            <a:ext cx="6242798" cy="4329683"/>
          </a:xfrm>
        </p:spPr>
      </p:pic>
      <p:graphicFrame>
        <p:nvGraphicFramePr>
          <p:cNvPr id="6" name="Objekts 5">
            <a:extLst>
              <a:ext uri="{FF2B5EF4-FFF2-40B4-BE49-F238E27FC236}">
                <a16:creationId xmlns="" xmlns:a16="http://schemas.microsoft.com/office/drawing/2014/main" id="{6493D5DA-6BB3-4994-87A3-486877C77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067043"/>
              </p:ext>
            </p:extLst>
          </p:nvPr>
        </p:nvGraphicFramePr>
        <p:xfrm>
          <a:off x="7348297" y="90615"/>
          <a:ext cx="4307036" cy="607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4533776" imgH="6393034" progId="Acrobat.Document.DC">
                  <p:embed/>
                </p:oleObj>
              </mc:Choice>
              <mc:Fallback>
                <p:oleObj name="Acrobat Document" r:id="rId4" imgW="4533776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48297" y="90615"/>
                        <a:ext cx="4307036" cy="6072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ttēls 3" descr="C:\Users\Irena\Documents\Muzejs\1.1._logo_muzeja.jpg">
            <a:extLst>
              <a:ext uri="{FF2B5EF4-FFF2-40B4-BE49-F238E27FC236}">
                <a16:creationId xmlns="" xmlns:a16="http://schemas.microsoft.com/office/drawing/2014/main" id="{05847F54-E4B1-4D60-9C3B-08287A06E15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337" y="5065242"/>
            <a:ext cx="2196914" cy="7340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413686" y="4497859"/>
            <a:ext cx="5198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err="1" smtClean="0"/>
              <a:t>Arī</a:t>
            </a:r>
            <a:r>
              <a:rPr lang="en-GB" dirty="0" smtClean="0"/>
              <a:t> 10.b </a:t>
            </a:r>
            <a:r>
              <a:rPr lang="en-GB" dirty="0" err="1" smtClean="0"/>
              <a:t>klasē</a:t>
            </a:r>
            <a:r>
              <a:rPr lang="en-GB" dirty="0" smtClean="0"/>
              <a:t> “</a:t>
            </a:r>
            <a:r>
              <a:rPr lang="en-GB" dirty="0" err="1" smtClean="0"/>
              <a:t>Kultūra</a:t>
            </a:r>
            <a:r>
              <a:rPr lang="en-GB" dirty="0" smtClean="0"/>
              <a:t> un </a:t>
            </a:r>
            <a:r>
              <a:rPr lang="en-GB" dirty="0" err="1" smtClean="0"/>
              <a:t>māksla</a:t>
            </a:r>
            <a:r>
              <a:rPr lang="en-GB" dirty="0" smtClean="0"/>
              <a:t> I” 1.tematu par </a:t>
            </a:r>
            <a:r>
              <a:rPr lang="en-GB" dirty="0" err="1" smtClean="0"/>
              <a:t>mākslas</a:t>
            </a:r>
            <a:r>
              <a:rPr lang="en-GB" dirty="0" smtClean="0"/>
              <a:t> </a:t>
            </a:r>
            <a:r>
              <a:rPr lang="en-GB" dirty="0" err="1" smtClean="0"/>
              <a:t>izpratni</a:t>
            </a:r>
            <a:r>
              <a:rPr lang="en-GB" dirty="0" smtClean="0"/>
              <a:t>, </a:t>
            </a:r>
            <a:r>
              <a:rPr lang="en-GB" dirty="0" err="1" smtClean="0"/>
              <a:t>stiliem</a:t>
            </a:r>
            <a:r>
              <a:rPr lang="en-GB" dirty="0" smtClean="0"/>
              <a:t> </a:t>
            </a:r>
            <a:r>
              <a:rPr lang="en-GB" dirty="0" err="1" smtClean="0"/>
              <a:t>māca</a:t>
            </a:r>
            <a:r>
              <a:rPr lang="en-GB" dirty="0" smtClean="0"/>
              <a:t> divas </a:t>
            </a:r>
            <a:r>
              <a:rPr lang="en-GB" dirty="0" err="1" smtClean="0"/>
              <a:t>skolotājas</a:t>
            </a:r>
            <a:r>
              <a:rPr lang="en-GB" dirty="0" smtClean="0"/>
              <a:t>. </a:t>
            </a:r>
          </a:p>
          <a:p>
            <a:pPr algn="just"/>
            <a:r>
              <a:rPr lang="en-GB" dirty="0" err="1" smtClean="0"/>
              <a:t>Sadarbojoties</a:t>
            </a:r>
            <a:r>
              <a:rPr lang="en-GB" dirty="0" smtClean="0"/>
              <a:t>, </a:t>
            </a:r>
            <a:r>
              <a:rPr lang="en-GB" dirty="0" err="1" smtClean="0"/>
              <a:t>kad</a:t>
            </a:r>
            <a:r>
              <a:rPr lang="en-GB" dirty="0" smtClean="0"/>
              <a:t> </a:t>
            </a:r>
            <a:r>
              <a:rPr lang="en-GB" dirty="0" err="1" smtClean="0"/>
              <a:t>apgūti</a:t>
            </a:r>
            <a:r>
              <a:rPr lang="en-GB" dirty="0" smtClean="0"/>
              <a:t> </a:t>
            </a:r>
            <a:r>
              <a:rPr lang="en-GB" dirty="0" err="1" smtClean="0"/>
              <a:t>mākslas</a:t>
            </a:r>
            <a:r>
              <a:rPr lang="en-GB" dirty="0" smtClean="0"/>
              <a:t> </a:t>
            </a:r>
            <a:r>
              <a:rPr lang="en-GB" dirty="0" err="1" smtClean="0"/>
              <a:t>stili</a:t>
            </a:r>
            <a:r>
              <a:rPr lang="en-GB" dirty="0" smtClean="0"/>
              <a:t> un </a:t>
            </a:r>
            <a:r>
              <a:rPr lang="en-GB" dirty="0" err="1" smtClean="0"/>
              <a:t>virzieni</a:t>
            </a:r>
            <a:r>
              <a:rPr lang="en-GB" dirty="0" smtClean="0"/>
              <a:t>, </a:t>
            </a:r>
            <a:r>
              <a:rPr lang="en-GB" dirty="0" err="1" smtClean="0"/>
              <a:t>kā</a:t>
            </a:r>
            <a:r>
              <a:rPr lang="en-GB" dirty="0" smtClean="0"/>
              <a:t> </a:t>
            </a:r>
            <a:r>
              <a:rPr lang="en-GB" dirty="0" err="1" smtClean="0"/>
              <a:t>radošo</a:t>
            </a:r>
            <a:r>
              <a:rPr lang="en-GB" dirty="0" smtClean="0"/>
              <a:t> </a:t>
            </a:r>
            <a:r>
              <a:rPr lang="en-GB" dirty="0" err="1" smtClean="0"/>
              <a:t>darbu</a:t>
            </a:r>
            <a:r>
              <a:rPr lang="en-GB" dirty="0" smtClean="0"/>
              <a:t> </a:t>
            </a:r>
            <a:r>
              <a:rPr lang="en-GB" dirty="0" err="1" smtClean="0"/>
              <a:t>skolēni</a:t>
            </a:r>
            <a:r>
              <a:rPr lang="en-GB" dirty="0" smtClean="0"/>
              <a:t> </a:t>
            </a:r>
            <a:r>
              <a:rPr lang="en-GB" dirty="0" err="1" smtClean="0"/>
              <a:t>kādā</a:t>
            </a:r>
            <a:r>
              <a:rPr lang="en-GB" dirty="0" smtClean="0"/>
              <a:t> no </a:t>
            </a:r>
            <a:r>
              <a:rPr lang="en-GB" dirty="0" err="1" smtClean="0"/>
              <a:t>stiliem</a:t>
            </a:r>
            <a:r>
              <a:rPr lang="en-GB" dirty="0" smtClean="0"/>
              <a:t>/</a:t>
            </a:r>
            <a:r>
              <a:rPr lang="en-GB" dirty="0" err="1" smtClean="0"/>
              <a:t>virzieniem</a:t>
            </a:r>
            <a:r>
              <a:rPr lang="en-GB" dirty="0" smtClean="0"/>
              <a:t> </a:t>
            </a:r>
            <a:r>
              <a:rPr lang="en-GB" dirty="0" err="1" smtClean="0"/>
              <a:t>veido</a:t>
            </a:r>
            <a:r>
              <a:rPr lang="en-GB" dirty="0" smtClean="0"/>
              <a:t> </a:t>
            </a:r>
            <a:r>
              <a:rPr lang="en-GB" dirty="0" err="1" smtClean="0"/>
              <a:t>skolas</a:t>
            </a:r>
            <a:r>
              <a:rPr lang="en-GB" dirty="0" smtClean="0"/>
              <a:t> </a:t>
            </a:r>
            <a:r>
              <a:rPr lang="en-GB" dirty="0" err="1" smtClean="0"/>
              <a:t>simbolu</a:t>
            </a:r>
            <a:r>
              <a:rPr lang="en-GB" dirty="0" smtClean="0"/>
              <a:t> – </a:t>
            </a:r>
            <a:r>
              <a:rPr lang="en-GB" dirty="0" err="1" smtClean="0"/>
              <a:t>pūci</a:t>
            </a:r>
            <a:r>
              <a:rPr lang="en-GB" dirty="0" smtClean="0"/>
              <a:t>.</a:t>
            </a:r>
          </a:p>
          <a:p>
            <a:pPr algn="just"/>
            <a:r>
              <a:rPr lang="en-GB" dirty="0" err="1" smtClean="0"/>
              <a:t>Lūk</a:t>
            </a:r>
            <a:r>
              <a:rPr lang="en-GB" dirty="0" smtClean="0"/>
              <a:t>, </a:t>
            </a:r>
            <a:r>
              <a:rPr lang="en-GB" dirty="0" err="1" smtClean="0"/>
              <a:t>daži</a:t>
            </a:r>
            <a:r>
              <a:rPr lang="en-GB" dirty="0" smtClean="0"/>
              <a:t> </a:t>
            </a:r>
            <a:r>
              <a:rPr lang="en-GB" dirty="0" err="1" smtClean="0"/>
              <a:t>piemēri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E6451B4D-F8E5-4D3F-A15B-6884984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graphicFrame>
        <p:nvGraphicFramePr>
          <p:cNvPr id="4" name="Satura vietturis 3">
            <a:extLst>
              <a:ext uri="{FF2B5EF4-FFF2-40B4-BE49-F238E27FC236}">
                <a16:creationId xmlns="" xmlns:a16="http://schemas.microsoft.com/office/drawing/2014/main" id="{4C794586-0608-4427-B920-3714089A37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958394"/>
              </p:ext>
            </p:extLst>
          </p:nvPr>
        </p:nvGraphicFramePr>
        <p:xfrm>
          <a:off x="380384" y="263155"/>
          <a:ext cx="317341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4663182" imgH="6393034" progId="Acrobat.Document.DC">
                  <p:embed/>
                </p:oleObj>
              </mc:Choice>
              <mc:Fallback>
                <p:oleObj name="Acrobat Document" r:id="rId3" imgW="4663182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384" y="263155"/>
                        <a:ext cx="317341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s 4">
            <a:extLst>
              <a:ext uri="{FF2B5EF4-FFF2-40B4-BE49-F238E27FC236}">
                <a16:creationId xmlns="" xmlns:a16="http://schemas.microsoft.com/office/drawing/2014/main" id="{69C6C461-DE60-48CA-9D7E-B0C7462D13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999123"/>
              </p:ext>
            </p:extLst>
          </p:nvPr>
        </p:nvGraphicFramePr>
        <p:xfrm>
          <a:off x="3553797" y="648070"/>
          <a:ext cx="3682058" cy="528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Acrobat Document" r:id="rId5" imgW="4442284" imgH="6370289" progId="Acrobat.Document.DC">
                  <p:embed/>
                </p:oleObj>
              </mc:Choice>
              <mc:Fallback>
                <p:oleObj name="Acrobat Document" r:id="rId5" imgW="4442284" imgH="637028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3797" y="648070"/>
                        <a:ext cx="3682058" cy="528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s 5">
            <a:extLst>
              <a:ext uri="{FF2B5EF4-FFF2-40B4-BE49-F238E27FC236}">
                <a16:creationId xmlns="" xmlns:a16="http://schemas.microsoft.com/office/drawing/2014/main" id="{378A9E74-0303-42F8-BF70-112EC3C8C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492349"/>
              </p:ext>
            </p:extLst>
          </p:nvPr>
        </p:nvGraphicFramePr>
        <p:xfrm>
          <a:off x="7369057" y="1326484"/>
          <a:ext cx="3851540" cy="528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Acrobat Document" r:id="rId7" imgW="4663182" imgH="6393034" progId="Acrobat.Document.DC">
                  <p:embed/>
                </p:oleObj>
              </mc:Choice>
              <mc:Fallback>
                <p:oleObj name="Acrobat Document" r:id="rId7" imgW="4663182" imgH="6393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69057" y="1326484"/>
                        <a:ext cx="3851540" cy="528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8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665</Words>
  <Application>Microsoft Office PowerPoint</Application>
  <PresentationFormat>Platekrāna</PresentationFormat>
  <Paragraphs>71</Paragraphs>
  <Slides>25</Slides>
  <Notes>0</Notes>
  <HiddenSlides>0</HiddenSlides>
  <MMClips>1</MMClips>
  <ScaleCrop>false</ScaleCrop>
  <HeadingPairs>
    <vt:vector size="8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Iegulti OLE serveri</vt:lpstr>
      </vt:variant>
      <vt:variant>
        <vt:i4>1</vt:i4>
      </vt:variant>
      <vt:variant>
        <vt:lpstr>Slaidu virsraksti</vt:lpstr>
      </vt:variant>
      <vt:variant>
        <vt:i4>25</vt:i4>
      </vt:variant>
    </vt:vector>
  </HeadingPairs>
  <TitlesOfParts>
    <vt:vector size="34" baseType="lpstr">
      <vt:lpstr>Amasis MT Pro Black</vt:lpstr>
      <vt:lpstr>Arial</vt:lpstr>
      <vt:lpstr>Arial</vt:lpstr>
      <vt:lpstr>Calibri</vt:lpstr>
      <vt:lpstr>Calibri Light</vt:lpstr>
      <vt:lpstr>system-ui</vt:lpstr>
      <vt:lpstr>Times New Roman</vt:lpstr>
      <vt:lpstr>Office dizains</vt:lpstr>
      <vt:lpstr>Acrobat Document</vt:lpstr>
      <vt:lpstr>PowerPoint prezentācija</vt:lpstr>
      <vt:lpstr> Kultūras izpratne un izpausme –  starpdisciplinārs rīks skolai </vt:lpstr>
      <vt:lpstr>PowerPoint prezentācija</vt:lpstr>
      <vt:lpstr>Balvu pilsētas sakrālā mantojuma  fragmenti skolēnu radošajos darbos</vt:lpstr>
      <vt:lpstr>Sakrālais mantojums Balvos</vt:lpstr>
      <vt:lpstr>PowerPoint prezentācija</vt:lpstr>
      <vt:lpstr>Skolēnu atgriezeniskā saite</vt:lpstr>
      <vt:lpstr>PowerPoint prezentācija</vt:lpstr>
      <vt:lpstr>PowerPoint prezentācija</vt:lpstr>
      <vt:lpstr>PowerPoint prezentācija</vt:lpstr>
      <vt:lpstr>PowerPoint prezentācija</vt:lpstr>
      <vt:lpstr>Instalācijas</vt:lpstr>
      <vt:lpstr>PowerPoint prezentācija</vt:lpstr>
      <vt:lpstr>Mūsu skolas absolventi – kultūrvēsturiskā mantojuma apzinātāji un saglabātāji</vt:lpstr>
      <vt:lpstr>Manai pilsētai (mūzika Ainis Šaicāns, vārdi Santa Mežābele, Ainis Šaicāns) </vt:lpstr>
      <vt:lpstr>Balvi: jautājumos un atbildēs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Irena</dc:creator>
  <cp:lastModifiedBy>Valija</cp:lastModifiedBy>
  <cp:revision>38</cp:revision>
  <dcterms:created xsi:type="dcterms:W3CDTF">2023-01-30T20:04:20Z</dcterms:created>
  <dcterms:modified xsi:type="dcterms:W3CDTF">2023-03-27T10:20:46Z</dcterms:modified>
</cp:coreProperties>
</file>