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83" r:id="rId8"/>
    <p:sldId id="284" r:id="rId9"/>
    <p:sldId id="285" r:id="rId10"/>
    <p:sldId id="286" r:id="rId11"/>
    <p:sldId id="278" r:id="rId12"/>
    <p:sldId id="288" r:id="rId13"/>
    <p:sldId id="287" r:id="rId14"/>
    <p:sldId id="289" r:id="rId15"/>
    <p:sldId id="276" r:id="rId16"/>
    <p:sldId id="290" r:id="rId17"/>
    <p:sldId id="279" r:id="rId18"/>
    <p:sldId id="282" r:id="rId19"/>
    <p:sldId id="281" r:id="rId20"/>
    <p:sldId id="280" r:id="rId21"/>
    <p:sldId id="272" r:id="rId2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64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venais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F6F0809-9807-445F-A366-CEAC06DC8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3" b="17283"/>
          <a:stretch/>
        </p:blipFill>
        <p:spPr>
          <a:xfrm>
            <a:off x="0" y="0"/>
            <a:ext cx="12192000" cy="5310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135B70-B795-49C0-A5FF-EC41D8ED3E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0" y="2324099"/>
            <a:ext cx="9753600" cy="88701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Virsraksts</a:t>
            </a:r>
            <a:endParaRPr lang="lv-LV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1CC88BC-2872-4BE5-ABD6-709914CC81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5" y="5755250"/>
            <a:ext cx="4159250" cy="8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22F2333-31CA-48BD-9699-036331602BF2}"/>
              </a:ext>
            </a:extLst>
          </p:cNvPr>
          <p:cNvSpPr txBox="1"/>
          <p:nvPr/>
        </p:nvSpPr>
        <p:spPr>
          <a:xfrm>
            <a:off x="3676684" y="5430764"/>
            <a:ext cx="48386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00">
                <a:latin typeface="Arial" panose="020B0604020202020204" pitchFamily="34" charset="0"/>
                <a:cs typeface="Arial" panose="020B0604020202020204" pitchFamily="34" charset="0"/>
              </a:rPr>
              <a:t>Projekts Nr. 8.3.1.1/16/I/002 Kompetenču pieeja mācību saturā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F9A38E2-8F13-46BC-AAA6-169FE1BF7CC1}"/>
              </a:ext>
            </a:extLst>
          </p:cNvPr>
          <p:cNvSpPr txBox="1"/>
          <p:nvPr/>
        </p:nvSpPr>
        <p:spPr>
          <a:xfrm>
            <a:off x="4852711" y="4053335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www.skola2030.lv</a:t>
            </a:r>
          </a:p>
          <a:p>
            <a:pPr algn="ctr"/>
            <a:r>
              <a:rPr lang="lv-LV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facebook.com/Skola2030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="" xmlns:a16="http://schemas.microsoft.com/office/drawing/2014/main" id="{5F873A29-F652-4915-9A44-D1B546460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2800" y="611641"/>
            <a:ext cx="1221581" cy="6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1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, saturs un attēl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620971-383F-4F4D-86B4-451FD50BF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614363"/>
            <a:ext cx="5492750" cy="912358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Virsraksts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C804C4-7727-475A-AFD9-643300375E5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1" y="1828798"/>
            <a:ext cx="5492750" cy="4419601"/>
          </a:xfrm>
        </p:spPr>
        <p:txBody>
          <a:bodyPr/>
          <a:lstStyle>
            <a:lvl1pPr>
              <a:spcBef>
                <a:spcPts val="1200"/>
              </a:spcBef>
              <a:defRPr sz="24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1200"/>
              </a:spcBef>
              <a:buSzPct val="92000"/>
              <a:buFont typeface="Wingdings" panose="05000000000000000000" pitchFamily="2" charset="2"/>
              <a:buChar char="ü"/>
              <a:defRPr sz="24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Teksts vai uzskaitījums</a:t>
            </a:r>
            <a:endParaRPr lang="en-US"/>
          </a:p>
          <a:p>
            <a:pPr lvl="1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Otrās pakāpes uzskaitījums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9352D43E-F2BB-4A42-9DD6-1F7710D74C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19201" y="1219200"/>
            <a:ext cx="4267199" cy="4419600"/>
          </a:xfrm>
        </p:spPr>
        <p:txBody>
          <a:bodyPr/>
          <a:lstStyle>
            <a:lvl1pPr>
              <a:defRPr>
                <a:solidFill>
                  <a:srgbClr val="1825AA"/>
                </a:solidFill>
              </a:defRPr>
            </a:lvl1pPr>
          </a:lstStyle>
          <a:p>
            <a:r>
              <a:rPr lang="en-US"/>
              <a:t>At</a:t>
            </a:r>
            <a:r>
              <a:rPr lang="lv-LV"/>
              <a:t>tēls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69B7349-C506-4C0B-819A-E417A4CE7185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4EDF98C0-52D4-4BD0-89F8-3312C8D4A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7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, saturs un liels attēl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620971-383F-4F4D-86B4-451FD50BF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4876800" cy="90895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Virsraksts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C804C4-7727-475A-AFD9-643300375E5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828800"/>
            <a:ext cx="4876800" cy="4419600"/>
          </a:xfrm>
        </p:spPr>
        <p:txBody>
          <a:bodyPr/>
          <a:lstStyle>
            <a:lvl1pPr>
              <a:spcBef>
                <a:spcPts val="1200"/>
              </a:spcBef>
              <a:defRPr sz="24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1200"/>
              </a:spcBef>
              <a:buFont typeface="Wingdings" panose="05000000000000000000" pitchFamily="2" charset="2"/>
              <a:buChar char="ü"/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Teksts vai uzskaitījums</a:t>
            </a:r>
            <a:endParaRPr lang="en-US"/>
          </a:p>
          <a:p>
            <a:pPr lvl="1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Otrās pakāpes uzskaitījums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74B0A05-E974-48AE-826B-C8C07358FD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-1933"/>
            <a:ext cx="6096000" cy="6859933"/>
          </a:xfrm>
          <a:custGeom>
            <a:avLst/>
            <a:gdLst>
              <a:gd name="connsiteX0" fmla="*/ 0 w 6096000"/>
              <a:gd name="connsiteY0" fmla="*/ 0 h 6859933"/>
              <a:gd name="connsiteX1" fmla="*/ 6096000 w 6096000"/>
              <a:gd name="connsiteY1" fmla="*/ 0 h 6859933"/>
              <a:gd name="connsiteX2" fmla="*/ 6096000 w 6096000"/>
              <a:gd name="connsiteY2" fmla="*/ 6859933 h 6859933"/>
              <a:gd name="connsiteX3" fmla="*/ 5486400 w 6096000"/>
              <a:gd name="connsiteY3" fmla="*/ 6859933 h 6859933"/>
              <a:gd name="connsiteX4" fmla="*/ 5486400 w 6096000"/>
              <a:gd name="connsiteY4" fmla="*/ 6250333 h 6859933"/>
              <a:gd name="connsiteX5" fmla="*/ 4052308 w 6096000"/>
              <a:gd name="connsiteY5" fmla="*/ 6250333 h 6859933"/>
              <a:gd name="connsiteX6" fmla="*/ 4052308 w 6096000"/>
              <a:gd name="connsiteY6" fmla="*/ 6859933 h 6859933"/>
              <a:gd name="connsiteX7" fmla="*/ 0 w 6096000"/>
              <a:gd name="connsiteY7" fmla="*/ 6859933 h 685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9933">
                <a:moveTo>
                  <a:pt x="0" y="0"/>
                </a:moveTo>
                <a:lnTo>
                  <a:pt x="6096000" y="0"/>
                </a:lnTo>
                <a:lnTo>
                  <a:pt x="6096000" y="6859933"/>
                </a:lnTo>
                <a:lnTo>
                  <a:pt x="5486400" y="6859933"/>
                </a:lnTo>
                <a:lnTo>
                  <a:pt x="5486400" y="6250333"/>
                </a:lnTo>
                <a:lnTo>
                  <a:pt x="4052308" y="6250333"/>
                </a:lnTo>
                <a:lnTo>
                  <a:pt x="4052308" y="6859933"/>
                </a:lnTo>
                <a:lnTo>
                  <a:pt x="0" y="68599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lv-LV">
                <a:solidFill>
                  <a:srgbClr val="1825AA"/>
                </a:solidFill>
              </a:defRPr>
            </a:lvl1pPr>
          </a:lstStyle>
          <a:p>
            <a:r>
              <a:rPr lang="en-US"/>
              <a:t>At</a:t>
            </a:r>
            <a:r>
              <a:rPr lang="lv-LV"/>
              <a:t>tēls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BBFED0BE-AC3C-4D4C-9F54-C26DD67C7796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4" name="Graphic 43">
            <a:extLst>
              <a:ext uri="{FF2B5EF4-FFF2-40B4-BE49-F238E27FC236}">
                <a16:creationId xmlns="" xmlns:a16="http://schemas.microsoft.com/office/drawing/2014/main" id="{CEC9347D-A119-48BA-8EB3-DD6AD0403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76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, saturs un liels attēl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620971-383F-4F4D-86B4-451FD50BF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5600" y="609600"/>
            <a:ext cx="4876800" cy="91712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Virsraksts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C804C4-7727-475A-AFD9-643300375E5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05600" y="1828801"/>
            <a:ext cx="4876800" cy="44196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24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Teksts vai uzskaitījums</a:t>
            </a:r>
            <a:endParaRPr lang="en-US"/>
          </a:p>
          <a:p>
            <a:pPr lvl="1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Otrās pakāpes uzskaitījums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9352D43E-F2BB-4A42-9DD6-1F7710D74C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6067"/>
          </a:xfrm>
        </p:spPr>
        <p:txBody>
          <a:bodyPr/>
          <a:lstStyle>
            <a:lvl1pPr algn="ctr">
              <a:defRPr>
                <a:solidFill>
                  <a:srgbClr val="1825AA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At</a:t>
            </a:r>
            <a:r>
              <a:rPr lang="lv-LV"/>
              <a:t>tēls</a:t>
            </a:r>
          </a:p>
          <a:p>
            <a:endParaRPr lang="lv-LV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043F638-1A87-40B9-9F5B-5B989E8579CB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3" name="Graphic 22">
            <a:extLst>
              <a:ext uri="{FF2B5EF4-FFF2-40B4-BE49-F238E27FC236}">
                <a16:creationId xmlns="" xmlns:a16="http://schemas.microsoft.com/office/drawing/2014/main" id="{36A0CC4C-8EAD-4383-82CF-108B744B6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53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B14988-CE28-4268-A04C-8F81433D09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685858"/>
            <a:ext cx="5486400" cy="685801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1825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Apakšvirsraksts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6D9F110-2517-42F5-8122-0CC75A95E7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" y="2505074"/>
            <a:ext cx="5486400" cy="3743325"/>
          </a:xfrm>
        </p:spPr>
        <p:txBody>
          <a:bodyPr/>
          <a:lstStyle>
            <a:lvl1pPr>
              <a:spcBef>
                <a:spcPts val="1200"/>
              </a:spcBef>
              <a:defRPr sz="2400">
                <a:solidFill>
                  <a:srgbClr val="1825AA"/>
                </a:solidFill>
              </a:defRPr>
            </a:lvl1pPr>
            <a:lvl2pPr marL="685800" indent="-228600">
              <a:spcBef>
                <a:spcPts val="1200"/>
              </a:spcBef>
              <a:buFont typeface="Wingdings" panose="05000000000000000000" pitchFamily="2" charset="2"/>
              <a:buChar char="ü"/>
              <a:defRPr sz="2400">
                <a:solidFill>
                  <a:srgbClr val="1825AA"/>
                </a:solidFill>
              </a:defRPr>
            </a:lvl2pPr>
            <a:lvl3pPr>
              <a:defRPr>
                <a:solidFill>
                  <a:srgbClr val="1825AA"/>
                </a:solidFill>
              </a:defRPr>
            </a:lvl3pPr>
            <a:lvl4pPr>
              <a:defRPr>
                <a:solidFill>
                  <a:srgbClr val="1825AA"/>
                </a:solidFill>
              </a:defRPr>
            </a:lvl4pPr>
            <a:lvl5pPr>
              <a:defRPr>
                <a:solidFill>
                  <a:srgbClr val="1825AA"/>
                </a:solidFill>
              </a:defRPr>
            </a:lvl5pPr>
          </a:lstStyle>
          <a:p>
            <a:pPr lvl="0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Teksts vai uzskaitījums</a:t>
            </a:r>
            <a:endParaRPr lang="en-US"/>
          </a:p>
          <a:p>
            <a:pPr lvl="1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Otrās pakāpes uzskaitījums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FFA0573-7F4A-4AEC-A0D4-A3B762BDA3A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96000" y="1685858"/>
            <a:ext cx="5486400" cy="685801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1825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Apakšvirsraksts</a:t>
            </a:r>
            <a:r>
              <a:rPr lang="lv-LV"/>
              <a:t> 2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58B51B5-81EA-418F-B41C-45A66EC77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96000" y="2505074"/>
            <a:ext cx="5486400" cy="3743325"/>
          </a:xfrm>
        </p:spPr>
        <p:txBody>
          <a:bodyPr/>
          <a:lstStyle>
            <a:lvl1pPr>
              <a:spcBef>
                <a:spcPts val="1200"/>
              </a:spcBef>
              <a:defRPr sz="2400">
                <a:solidFill>
                  <a:srgbClr val="1825AA"/>
                </a:solidFill>
              </a:defRPr>
            </a:lvl1pPr>
            <a:lvl2pPr marL="685800" indent="-228600">
              <a:spcBef>
                <a:spcPts val="1200"/>
              </a:spcBef>
              <a:buFont typeface="Wingdings" panose="05000000000000000000" pitchFamily="2" charset="2"/>
              <a:buChar char="ü"/>
              <a:defRPr sz="2400">
                <a:solidFill>
                  <a:srgbClr val="1825AA"/>
                </a:solidFill>
              </a:defRPr>
            </a:lvl2pPr>
            <a:lvl3pPr>
              <a:defRPr>
                <a:solidFill>
                  <a:srgbClr val="1825AA"/>
                </a:solidFill>
              </a:defRPr>
            </a:lvl3pPr>
            <a:lvl4pPr>
              <a:defRPr>
                <a:solidFill>
                  <a:srgbClr val="1825AA"/>
                </a:solidFill>
              </a:defRPr>
            </a:lvl4pPr>
            <a:lvl5pPr>
              <a:defRPr>
                <a:solidFill>
                  <a:srgbClr val="1825AA"/>
                </a:solidFill>
              </a:defRPr>
            </a:lvl5pPr>
          </a:lstStyle>
          <a:p>
            <a:pPr lvl="0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Teksts vai uzskaitījums</a:t>
            </a:r>
            <a:endParaRPr lang="en-US"/>
          </a:p>
          <a:p>
            <a:pPr lvl="1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Otrās pakāpes uzskaitījums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702CD4F-4111-475A-9EAB-BBBEC5D9AABA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0DD5AE68-8E82-420C-9310-844DF476F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9E176F1A-EED7-4D38-9DAE-3D71D7D12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607219"/>
            <a:ext cx="10972799" cy="94080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Virsraksts</a:t>
            </a:r>
          </a:p>
        </p:txBody>
      </p:sp>
    </p:spTree>
    <p:extLst>
      <p:ext uri="{BB962C8B-B14F-4D97-AF65-F5344CB8AC3E}">
        <p14:creationId xmlns:p14="http://schemas.microsoft.com/office/powerpoint/2010/main" val="1235097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2F78DCA-A531-4C6E-A0F6-C0BBABE30359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5C831B7F-867B-49FA-B202-3F00B8DEA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47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10ECF38-0F90-4E1E-AB56-40736C170D7D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FB354B4F-E535-40F1-B0FD-64C4D5569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9C0D1F36-6A25-4539-9284-561F4C3BC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607219"/>
            <a:ext cx="10972799" cy="94080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Virsraksts</a:t>
            </a:r>
          </a:p>
        </p:txBody>
      </p:sp>
    </p:spTree>
    <p:extLst>
      <p:ext uri="{BB962C8B-B14F-4D97-AF65-F5344CB8AC3E}">
        <p14:creationId xmlns:p14="http://schemas.microsoft.com/office/powerpoint/2010/main" val="1262863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lēguma 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8DB1A3FE-1B3A-44E3-AC7F-5724438CD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10ECF38-0F90-4E1E-AB56-40736C170D7D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FB354B4F-E535-40F1-B0FD-64C4D5569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9C0D1F36-6A25-4539-9284-561F4C3BC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199" y="3007991"/>
            <a:ext cx="9763123" cy="887734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Noslēguma slaida teksts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2AFBE870-F219-4EAE-8C8B-374B9C505F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4751066"/>
            <a:ext cx="9763123" cy="887734"/>
          </a:xfrm>
        </p:spPr>
        <p:txBody>
          <a:bodyPr>
            <a:normAutofit/>
          </a:bodyPr>
          <a:lstStyle>
            <a:lvl1pPr marL="0" indent="0" algn="ctr">
              <a:lnSpc>
                <a:spcPct val="70000"/>
              </a:lnSpc>
              <a:buNone/>
              <a:defRPr sz="2000"/>
            </a:lvl1pPr>
          </a:lstStyle>
          <a:p>
            <a:pPr lvl="0"/>
            <a:r>
              <a:rPr lang="lv-LV"/>
              <a:t>Kontaktinformācija</a:t>
            </a:r>
          </a:p>
        </p:txBody>
      </p:sp>
    </p:spTree>
    <p:extLst>
      <p:ext uri="{BB962C8B-B14F-4D97-AF65-F5344CB8AC3E}">
        <p14:creationId xmlns:p14="http://schemas.microsoft.com/office/powerpoint/2010/main" val="3438588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lēguma slaid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10E010D3-EBE0-4AD8-B005-622A4A703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10ECF38-0F90-4E1E-AB56-40736C170D7D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FB354B4F-E535-40F1-B0FD-64C4D5569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9C0D1F36-6A25-4539-9284-561F4C3BC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199" y="3007991"/>
            <a:ext cx="9763123" cy="887734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Noslēguma slaida teksts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2C46D296-CBAE-4286-A9B6-CBA1E697A6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4751066"/>
            <a:ext cx="9763123" cy="887734"/>
          </a:xfrm>
        </p:spPr>
        <p:txBody>
          <a:bodyPr>
            <a:normAutofit/>
          </a:bodyPr>
          <a:lstStyle>
            <a:lvl1pPr marL="0" indent="0" algn="ctr">
              <a:lnSpc>
                <a:spcPct val="70000"/>
              </a:lnSpc>
              <a:buNone/>
              <a:defRPr sz="2000"/>
            </a:lvl1pPr>
          </a:lstStyle>
          <a:p>
            <a:pPr lvl="0"/>
            <a:r>
              <a:rPr lang="lv-LV"/>
              <a:t>Kontaktinformācija</a:t>
            </a:r>
          </a:p>
        </p:txBody>
      </p:sp>
    </p:spTree>
    <p:extLst>
      <p:ext uri="{BB962C8B-B14F-4D97-AF65-F5344CB8AC3E}">
        <p14:creationId xmlns:p14="http://schemas.microsoft.com/office/powerpoint/2010/main" val="1717699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lēguma slaid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B750D64-A903-4B2E-92E7-EB19E9F317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ECD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10ECF38-0F90-4E1E-AB56-40736C170D7D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FB354B4F-E535-40F1-B0FD-64C4D5569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9C0D1F36-6A25-4539-9284-561F4C3BC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199" y="3007991"/>
            <a:ext cx="9763123" cy="887734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Noslēguma slaida teksts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DE0EE249-E0FD-469A-9558-1568F47C7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4751066"/>
            <a:ext cx="9763123" cy="887734"/>
          </a:xfrm>
        </p:spPr>
        <p:txBody>
          <a:bodyPr>
            <a:normAutofit/>
          </a:bodyPr>
          <a:lstStyle>
            <a:lvl1pPr marL="0" indent="0" algn="ctr">
              <a:lnSpc>
                <a:spcPct val="70000"/>
              </a:lnSpc>
              <a:buNone/>
              <a:defRPr sz="2000"/>
            </a:lvl1pPr>
          </a:lstStyle>
          <a:p>
            <a:pPr lvl="0"/>
            <a:r>
              <a:rPr lang="lv-LV"/>
              <a:t>Kontaktinformācija</a:t>
            </a:r>
          </a:p>
        </p:txBody>
      </p:sp>
    </p:spTree>
    <p:extLst>
      <p:ext uri="{BB962C8B-B14F-4D97-AF65-F5344CB8AC3E}">
        <p14:creationId xmlns:p14="http://schemas.microsoft.com/office/powerpoint/2010/main" val="3772099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0FD56AAD-7F22-44BB-9886-7A0E2738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53149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1CC88BC-2872-4BE5-ABD6-709914CC81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5" y="5755250"/>
            <a:ext cx="4159250" cy="87993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D0138D95-61DC-4222-8B4C-0274C45596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2800" y="611641"/>
            <a:ext cx="1221581" cy="60755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AB4B23AC-D709-419A-AE0E-38AD5AE0B2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0" y="2310494"/>
            <a:ext cx="9753600" cy="9006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Prezentācijas nosaukums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4221578C-AAC1-4EBB-BB86-3DA78E1708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9200" y="3229561"/>
            <a:ext cx="9753600" cy="3988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Prezentētāja vārds, uzvārds, amats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7A07B9E-E351-4BA9-AC12-5FB7D5676C72}"/>
              </a:ext>
            </a:extLst>
          </p:cNvPr>
          <p:cNvSpPr txBox="1"/>
          <p:nvPr/>
        </p:nvSpPr>
        <p:spPr>
          <a:xfrm>
            <a:off x="3676684" y="5430764"/>
            <a:ext cx="48386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00">
                <a:latin typeface="Arial" panose="020B0604020202020204" pitchFamily="34" charset="0"/>
                <a:cs typeface="Arial" panose="020B0604020202020204" pitchFamily="34" charset="0"/>
              </a:rPr>
              <a:t>Projekts Nr. 8.3.1.1/16/I/002 Kompetenču pieeja mācību saturā</a:t>
            </a:r>
          </a:p>
        </p:txBody>
      </p:sp>
    </p:spTree>
    <p:extLst>
      <p:ext uri="{BB962C8B-B14F-4D97-AF65-F5344CB8AC3E}">
        <p14:creationId xmlns:p14="http://schemas.microsoft.com/office/powerpoint/2010/main" val="223361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slaid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0FD56AAD-7F22-44BB-9886-7A0E2738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53149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1CC88BC-2872-4BE5-ABD6-709914CC81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5" y="5755250"/>
            <a:ext cx="4159250" cy="87993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E659ED18-154D-40EF-A158-7E79A4D60D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2800" y="611641"/>
            <a:ext cx="1221581" cy="6075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BB69AA94-1B6E-4C0B-81C8-8CEE183D71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0" y="2310494"/>
            <a:ext cx="9753600" cy="9006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Prezentācijas nosaukums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BC6CB21C-8C9A-4C37-A181-6C95E40EF6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9200" y="3229561"/>
            <a:ext cx="9753600" cy="3988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Prezentētāja vārds, uzvārds, amats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0F5052D-2307-415F-8295-EC6EBD68B98E}"/>
              </a:ext>
            </a:extLst>
          </p:cNvPr>
          <p:cNvSpPr txBox="1"/>
          <p:nvPr/>
        </p:nvSpPr>
        <p:spPr>
          <a:xfrm>
            <a:off x="3676684" y="5430764"/>
            <a:ext cx="48386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00">
                <a:latin typeface="Arial" panose="020B0604020202020204" pitchFamily="34" charset="0"/>
                <a:cs typeface="Arial" panose="020B0604020202020204" pitchFamily="34" charset="0"/>
              </a:rPr>
              <a:t>Projekts Nr. 8.3.1.1/16/I/002 Kompetenču pieeja mācību saturā</a:t>
            </a:r>
          </a:p>
        </p:txBody>
      </p:sp>
    </p:spTree>
    <p:extLst>
      <p:ext uri="{BB962C8B-B14F-4D97-AF65-F5344CB8AC3E}">
        <p14:creationId xmlns:p14="http://schemas.microsoft.com/office/powerpoint/2010/main" val="1189270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slaid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0FD56AAD-7F22-44BB-9886-7A0E2738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192000" cy="53149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1CC88BC-2872-4BE5-ABD6-709914CC81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5" y="5755250"/>
            <a:ext cx="4159250" cy="87993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E3510BB6-198C-4582-933A-68BA8935D2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0" y="2310494"/>
            <a:ext cx="9753600" cy="9006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Prezentācijas nosaukums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6C5F222D-6981-4202-B554-D7C364850F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9200" y="3229561"/>
            <a:ext cx="9753600" cy="3988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Prezentētāja vārds, uzvārds, amats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F6ECEF5B-8FE3-4096-9175-A8D65C9408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2800" y="611641"/>
            <a:ext cx="1221581" cy="6075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68FEEBE-76DD-45B3-95CD-B8EE698BB425}"/>
              </a:ext>
            </a:extLst>
          </p:cNvPr>
          <p:cNvSpPr txBox="1"/>
          <p:nvPr/>
        </p:nvSpPr>
        <p:spPr>
          <a:xfrm>
            <a:off x="3676684" y="5430764"/>
            <a:ext cx="48386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00">
                <a:latin typeface="Arial" panose="020B0604020202020204" pitchFamily="34" charset="0"/>
                <a:cs typeface="Arial" panose="020B0604020202020204" pitchFamily="34" charset="0"/>
              </a:rPr>
              <a:t>Projekts Nr. 8.3.1.1/16/I/002 Kompetenču pieeja mācību saturā</a:t>
            </a:r>
          </a:p>
        </p:txBody>
      </p:sp>
    </p:spTree>
    <p:extLst>
      <p:ext uri="{BB962C8B-B14F-4D97-AF65-F5344CB8AC3E}">
        <p14:creationId xmlns:p14="http://schemas.microsoft.com/office/powerpoint/2010/main" val="266334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p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0FD56AAD-7F22-44BB-9886-7A0E2738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940A125-416C-4009-A9FA-965CE13395C8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9A56C965-C375-4885-88E6-02DB5F5BA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EF057484-D790-42B0-B90E-4C3B0994EF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199" y="2783417"/>
            <a:ext cx="9753601" cy="814916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Apakštēma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4F4E3A5A-8E85-4EE6-8EA7-A2B2F67407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9199" y="3601195"/>
            <a:ext cx="9753601" cy="39887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Teksta lauks</a:t>
            </a:r>
          </a:p>
        </p:txBody>
      </p:sp>
    </p:spTree>
    <p:extLst>
      <p:ext uri="{BB962C8B-B14F-4D97-AF65-F5344CB8AC3E}">
        <p14:creationId xmlns:p14="http://schemas.microsoft.com/office/powerpoint/2010/main" val="313693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pslaid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0FD56AAD-7F22-44BB-9886-7A0E2738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799B021-ED3F-4237-B6B9-EFFAA203A29E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7" name="Graphic 16">
            <a:extLst>
              <a:ext uri="{FF2B5EF4-FFF2-40B4-BE49-F238E27FC236}">
                <a16:creationId xmlns="" xmlns:a16="http://schemas.microsoft.com/office/drawing/2014/main" id="{A3527BE5-AC30-4A26-B391-1CF007005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17A75F74-C040-4235-A478-76ECCDBDA1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199" y="2783417"/>
            <a:ext cx="9753601" cy="814916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Apakštēma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424428D3-9A96-4C0F-963E-6715AE10DD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9199" y="3601195"/>
            <a:ext cx="9753601" cy="39887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Teksta lauks</a:t>
            </a:r>
          </a:p>
        </p:txBody>
      </p:sp>
    </p:spTree>
    <p:extLst>
      <p:ext uri="{BB962C8B-B14F-4D97-AF65-F5344CB8AC3E}">
        <p14:creationId xmlns:p14="http://schemas.microsoft.com/office/powerpoint/2010/main" val="332434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pslaid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0FD56AAD-7F22-44BB-9886-7A0E2738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5A20702-8779-45BD-94AD-654FF5A7B82D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7" name="Graphic 26">
            <a:extLst>
              <a:ext uri="{FF2B5EF4-FFF2-40B4-BE49-F238E27FC236}">
                <a16:creationId xmlns="" xmlns:a16="http://schemas.microsoft.com/office/drawing/2014/main" id="{62893DF5-33D9-4F10-AA71-77E92DD68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CD469F37-015D-46AD-B585-E0E5172A60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199" y="2783417"/>
            <a:ext cx="9753601" cy="814916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Apakštēma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79C9B089-49C7-4F46-8A86-E95B5B0318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9199" y="3601195"/>
            <a:ext cx="9753601" cy="39887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Teksta lauks</a:t>
            </a:r>
          </a:p>
        </p:txBody>
      </p:sp>
    </p:spTree>
    <p:extLst>
      <p:ext uri="{BB962C8B-B14F-4D97-AF65-F5344CB8AC3E}">
        <p14:creationId xmlns:p14="http://schemas.microsoft.com/office/powerpoint/2010/main" val="163707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891D17-B484-4764-AE63-AB9D04A463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828800"/>
            <a:ext cx="10972799" cy="4408614"/>
          </a:xfrm>
        </p:spPr>
        <p:txBody>
          <a:bodyPr/>
          <a:lstStyle>
            <a:lvl1pPr>
              <a:spcBef>
                <a:spcPts val="1200"/>
              </a:spcBef>
              <a:defRPr sz="24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1200"/>
              </a:spcBef>
              <a:buFont typeface="Wingdings" panose="05000000000000000000" pitchFamily="2" charset="2"/>
              <a:buChar char="ü"/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Teksts vai uzskaitījums</a:t>
            </a:r>
            <a:endParaRPr lang="en-US"/>
          </a:p>
          <a:p>
            <a:pPr lvl="1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Otrās pakāpes uzskaitījums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9C51894-5998-4D1B-89AB-8D40EF85A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607219"/>
            <a:ext cx="10972799" cy="94080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Virsraksts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D910CFD-FA3F-4241-A09C-070B5A9788B5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F779E7E6-6C74-4CD5-B4ED-7B0FFBD3A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33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, saturs un attēl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C804C4-7727-475A-AFD9-643300375E5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828800"/>
            <a:ext cx="5486399" cy="4419600"/>
          </a:xfrm>
        </p:spPr>
        <p:txBody>
          <a:bodyPr/>
          <a:lstStyle>
            <a:lvl1pPr>
              <a:spcBef>
                <a:spcPts val="1200"/>
              </a:spcBef>
              <a:defRPr sz="24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1200"/>
              </a:spcBef>
              <a:buFont typeface="Wingdings" panose="05000000000000000000" pitchFamily="2" charset="2"/>
              <a:buChar char="ü"/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Teksts vai uzskaitījums</a:t>
            </a:r>
            <a:endParaRPr lang="en-US"/>
          </a:p>
          <a:p>
            <a:pPr lvl="1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Otrās pakāpes uzskaitījums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="" xmlns:a16="http://schemas.microsoft.com/office/drawing/2014/main" id="{D43A1ACB-C8B0-4684-BF13-F203653FD5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05600" y="1219200"/>
            <a:ext cx="4267200" cy="4419600"/>
          </a:xfrm>
        </p:spPr>
        <p:txBody>
          <a:bodyPr/>
          <a:lstStyle>
            <a:lvl1pPr>
              <a:defRPr>
                <a:solidFill>
                  <a:srgbClr val="1825AA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At</a:t>
            </a:r>
            <a:r>
              <a:rPr lang="lv-LV"/>
              <a:t>tēls</a:t>
            </a:r>
          </a:p>
          <a:p>
            <a:endParaRPr lang="lv-LV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2E86BB8-8BCC-4615-9ED6-150F5E52B7D9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5" name="Graphic 24">
            <a:extLst>
              <a:ext uri="{FF2B5EF4-FFF2-40B4-BE49-F238E27FC236}">
                <a16:creationId xmlns="" xmlns:a16="http://schemas.microsoft.com/office/drawing/2014/main" id="{AA7E7261-BC35-4D51-8398-DE4CCD171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C06497B8-7C4B-4750-86A0-D2D447CA0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607219"/>
            <a:ext cx="5486398" cy="94080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Virsraksts</a:t>
            </a:r>
          </a:p>
        </p:txBody>
      </p:sp>
    </p:spTree>
    <p:extLst>
      <p:ext uri="{BB962C8B-B14F-4D97-AF65-F5344CB8AC3E}">
        <p14:creationId xmlns:p14="http://schemas.microsoft.com/office/powerpoint/2010/main" val="359322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293551F-7A03-4FCF-A0AA-1EDED1FC5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BE46F3-618A-49AD-95B8-922E298E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4"/>
            <a:ext cx="10972800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2287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9" r:id="rId5"/>
    <p:sldLayoutId id="2147483671" r:id="rId6"/>
    <p:sldLayoutId id="2147483670" r:id="rId7"/>
    <p:sldLayoutId id="2147483650" r:id="rId8"/>
    <p:sldLayoutId id="2147483652" r:id="rId9"/>
    <p:sldLayoutId id="2147483663" r:id="rId10"/>
    <p:sldLayoutId id="2147483668" r:id="rId11"/>
    <p:sldLayoutId id="2147483667" r:id="rId12"/>
    <p:sldLayoutId id="2147483653" r:id="rId13"/>
    <p:sldLayoutId id="2147483655" r:id="rId14"/>
    <p:sldLayoutId id="2147483654" r:id="rId15"/>
    <p:sldLayoutId id="2147483673" r:id="rId16"/>
    <p:sldLayoutId id="2147483674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825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825A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825A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825A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25A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25A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  <p15:guide id="3" orient="horz" pos="3936">
          <p15:clr>
            <a:srgbClr val="F26B43"/>
          </p15:clr>
        </p15:guide>
        <p15:guide id="4" orient="horz" pos="384">
          <p15:clr>
            <a:srgbClr val="F26B43"/>
          </p15:clr>
        </p15:guide>
        <p15:guide id="5" pos="768">
          <p15:clr>
            <a:srgbClr val="F26B43"/>
          </p15:clr>
        </p15:guide>
        <p15:guide id="6" pos="6912">
          <p15:clr>
            <a:srgbClr val="F26B43"/>
          </p15:clr>
        </p15:guide>
        <p15:guide id="7" orient="horz" pos="3552">
          <p15:clr>
            <a:srgbClr val="F26B43"/>
          </p15:clr>
        </p15:guide>
        <p15:guide id="8" orient="horz" pos="768">
          <p15:clr>
            <a:srgbClr val="F26B43"/>
          </p15:clr>
        </p15:guide>
        <p15:guide id="9" pos="3840">
          <p15:clr>
            <a:srgbClr val="F26B43"/>
          </p15:clr>
        </p15:guide>
        <p15:guide id="10" pos="3456">
          <p15:clr>
            <a:srgbClr val="F26B43"/>
          </p15:clr>
        </p15:guide>
        <p15:guide id="11" pos="4224">
          <p15:clr>
            <a:srgbClr val="F26B43"/>
          </p15:clr>
        </p15:guide>
        <p15:guide id="12" orient="horz" pos="1152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43584B-7130-4D59-8AC0-FDEA96304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2026509"/>
            <a:ext cx="9753600" cy="1184606"/>
          </a:xfrm>
        </p:spPr>
        <p:txBody>
          <a:bodyPr>
            <a:normAutofit fontScale="90000"/>
          </a:bodyPr>
          <a:lstStyle/>
          <a:p>
            <a:r>
              <a:rPr lang="lv-LV" dirty="0"/>
              <a:t>Praktiski</a:t>
            </a:r>
            <a:r>
              <a:rPr lang="lv-LV" dirty="0" smtClean="0"/>
              <a:t>. Lietpratībai. Latgale</a:t>
            </a:r>
            <a:r>
              <a:rPr lang="lv-LV" dirty="0"/>
              <a:t/>
            </a:r>
            <a:br>
              <a:rPr lang="lv-LV" dirty="0"/>
            </a:br>
            <a:r>
              <a:rPr lang="lv-LV" sz="2400" dirty="0"/>
              <a:t>2022.gada </a:t>
            </a:r>
            <a:r>
              <a:rPr lang="lv-LV" sz="2400" dirty="0" smtClean="0"/>
              <a:t>5.aprīlī</a:t>
            </a:r>
            <a:r>
              <a:rPr lang="lv-LV" sz="2400" dirty="0"/>
              <a:t/>
            </a:r>
            <a:br>
              <a:rPr lang="lv-LV" sz="2400" dirty="0"/>
            </a:br>
            <a:r>
              <a:rPr lang="lv-LV" sz="2400" dirty="0" smtClean="0"/>
              <a:t> Rēzeknē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903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="" xmlns:a16="http://schemas.microsoft.com/office/drawing/2014/main" id="{F12EF6DD-1C90-4CF3-A8E0-36B3EBE22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0" y="184318"/>
            <a:ext cx="9170633" cy="5784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BC2C51B-07D0-4A90-A3D1-6BB01DA992D4}"/>
              </a:ext>
            </a:extLst>
          </p:cNvPr>
          <p:cNvSpPr txBox="1"/>
          <p:nvPr/>
        </p:nvSpPr>
        <p:spPr>
          <a:xfrm>
            <a:off x="4520954" y="637505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Foto- https://www.celotajs.lv/lv/e/templa_kalns?0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5868D5C-F293-425F-8F12-62E8E309AC13}"/>
              </a:ext>
            </a:extLst>
          </p:cNvPr>
          <p:cNvSpPr txBox="1"/>
          <p:nvPr/>
        </p:nvSpPr>
        <p:spPr>
          <a:xfrm>
            <a:off x="9295414" y="501656"/>
            <a:ext cx="256407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/>
              <a:t>Uzdevums:</a:t>
            </a:r>
          </a:p>
          <a:p>
            <a:r>
              <a:rPr lang="lv-LV" dirty="0"/>
              <a:t>Uzzīmē …</a:t>
            </a:r>
            <a:r>
              <a:rPr lang="lv-LV" dirty="0">
                <a:solidFill>
                  <a:srgbClr val="FF0000"/>
                </a:solidFill>
              </a:rPr>
              <a:t>punkti H,I,J,..</a:t>
            </a:r>
          </a:p>
          <a:p>
            <a:r>
              <a:rPr lang="lv-LV" dirty="0"/>
              <a:t>Konstruē…</a:t>
            </a:r>
            <a:r>
              <a:rPr lang="lv-LV" dirty="0">
                <a:solidFill>
                  <a:srgbClr val="FF0000"/>
                </a:solidFill>
              </a:rPr>
              <a:t>parabolas</a:t>
            </a:r>
            <a:r>
              <a:rPr lang="lv-LV" dirty="0"/>
              <a:t> Izpēti … </a:t>
            </a:r>
            <a:r>
              <a:rPr lang="lv-LV" dirty="0" err="1">
                <a:solidFill>
                  <a:srgbClr val="FF0000"/>
                </a:solidFill>
              </a:rPr>
              <a:t>kvadrātfunkcijas</a:t>
            </a:r>
            <a:r>
              <a:rPr lang="lv-LV" dirty="0">
                <a:solidFill>
                  <a:srgbClr val="FF0000"/>
                </a:solidFill>
              </a:rPr>
              <a:t> īpašības </a:t>
            </a:r>
          </a:p>
          <a:p>
            <a:r>
              <a:rPr lang="lv-LV" dirty="0"/>
              <a:t>Atrodi…</a:t>
            </a:r>
            <a:r>
              <a:rPr lang="lv-LV" dirty="0">
                <a:solidFill>
                  <a:srgbClr val="FF0000"/>
                </a:solidFill>
              </a:rPr>
              <a:t>koeficienti </a:t>
            </a:r>
            <a:r>
              <a:rPr lang="lv-LV" dirty="0" err="1">
                <a:solidFill>
                  <a:srgbClr val="FF0000"/>
                </a:solidFill>
              </a:rPr>
              <a:t>a,b</a:t>
            </a:r>
            <a:r>
              <a:rPr lang="lv-LV" dirty="0">
                <a:solidFill>
                  <a:srgbClr val="FF0000"/>
                </a:solidFill>
              </a:rPr>
              <a:t> un c </a:t>
            </a:r>
          </a:p>
          <a:p>
            <a:r>
              <a:rPr lang="lv-LV" dirty="0"/>
              <a:t>Sagrupē…. </a:t>
            </a:r>
            <a:r>
              <a:rPr lang="en-GB" dirty="0" smtClean="0">
                <a:solidFill>
                  <a:srgbClr val="FF0000"/>
                </a:solidFill>
              </a:rPr>
              <a:t>p</a:t>
            </a:r>
            <a:r>
              <a:rPr lang="lv-LV" dirty="0" err="1" smtClean="0">
                <a:solidFill>
                  <a:srgbClr val="FF0000"/>
                </a:solidFill>
              </a:rPr>
              <a:t>unkti</a:t>
            </a:r>
            <a:r>
              <a:rPr lang="lv-LV" dirty="0" smtClean="0">
                <a:solidFill>
                  <a:srgbClr val="FF0000"/>
                </a:solidFill>
              </a:rPr>
              <a:t>, </a:t>
            </a:r>
            <a:r>
              <a:rPr lang="lv-LV" dirty="0">
                <a:solidFill>
                  <a:srgbClr val="FF0000"/>
                </a:solidFill>
              </a:rPr>
              <a:t>kuri pieder vienai taisnei un otrai taisnei</a:t>
            </a:r>
          </a:p>
        </p:txBody>
      </p:sp>
    </p:spTree>
    <p:extLst>
      <p:ext uri="{BB962C8B-B14F-4D97-AF65-F5344CB8AC3E}">
        <p14:creationId xmlns:p14="http://schemas.microsoft.com/office/powerpoint/2010/main" val="7142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2">
            <a:extLst>
              <a:ext uri="{FF2B5EF4-FFF2-40B4-BE49-F238E27FC236}">
                <a16:creationId xmlns="" xmlns:a16="http://schemas.microsoft.com/office/drawing/2014/main" id="{64748659-1BC2-4B48-83BA-D9B9B64AD3C7}"/>
              </a:ext>
            </a:extLst>
          </p:cNvPr>
          <p:cNvSpPr txBox="1">
            <a:spLocks/>
          </p:cNvSpPr>
          <p:nvPr/>
        </p:nvSpPr>
        <p:spPr>
          <a:xfrm>
            <a:off x="769023" y="609600"/>
            <a:ext cx="4876800" cy="908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825A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dirty="0" err="1"/>
              <a:t>Kvadrātfunkcija</a:t>
            </a:r>
            <a:endParaRPr lang="lv-LV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2FDD09B-88A3-4CE8-A367-A102121F5DD3}"/>
              </a:ext>
            </a:extLst>
          </p:cNvPr>
          <p:cNvSpPr txBox="1"/>
          <p:nvPr/>
        </p:nvSpPr>
        <p:spPr>
          <a:xfrm>
            <a:off x="934375" y="1795872"/>
            <a:ext cx="440998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sz="2200" dirty="0"/>
              <a:t>Darbs </a:t>
            </a:r>
            <a:r>
              <a:rPr lang="lv-LV" sz="2200" dirty="0" err="1" smtClean="0"/>
              <a:t>neliel</a:t>
            </a:r>
            <a:r>
              <a:rPr lang="en-GB" sz="2200" dirty="0" smtClean="0"/>
              <a:t>ā</a:t>
            </a:r>
            <a:r>
              <a:rPr lang="lv-LV" sz="2200" dirty="0" smtClean="0"/>
              <a:t>s grupās </a:t>
            </a:r>
            <a:r>
              <a:rPr lang="lv-LV" sz="2200" dirty="0"/>
              <a:t>(3-4 skolēni)</a:t>
            </a:r>
          </a:p>
          <a:p>
            <a:pPr marL="0" indent="0">
              <a:buNone/>
            </a:pPr>
            <a:r>
              <a:rPr lang="lv-LV" sz="2200" dirty="0"/>
              <a:t>Uzdevums:</a:t>
            </a:r>
          </a:p>
          <a:p>
            <a:pPr marL="0" indent="0">
              <a:buNone/>
            </a:pPr>
            <a:r>
              <a:rPr lang="lv-LV" sz="2200" dirty="0"/>
              <a:t>1. Katrai grupai ir dots attēls, izveido savu uzdevumu, </a:t>
            </a:r>
            <a:r>
              <a:rPr lang="lv-LV" sz="2200" dirty="0" smtClean="0"/>
              <a:t>kurš </a:t>
            </a:r>
            <a:r>
              <a:rPr lang="lv-LV" sz="2200" dirty="0"/>
              <a:t>sākas ar </a:t>
            </a:r>
          </a:p>
          <a:p>
            <a:r>
              <a:rPr lang="lv-LV" sz="2200" dirty="0"/>
              <a:t>Atrodi…</a:t>
            </a:r>
          </a:p>
          <a:p>
            <a:r>
              <a:rPr lang="lv-LV" sz="2200" dirty="0"/>
              <a:t>Uzzīmē …</a:t>
            </a:r>
          </a:p>
          <a:p>
            <a:r>
              <a:rPr lang="lv-LV" sz="2200" dirty="0"/>
              <a:t>Izpēti …</a:t>
            </a:r>
          </a:p>
          <a:p>
            <a:r>
              <a:rPr lang="lv-LV" sz="2200" dirty="0"/>
              <a:t>Sagrupē…. </a:t>
            </a:r>
          </a:p>
          <a:p>
            <a:pPr marL="0" indent="0">
              <a:buNone/>
            </a:pPr>
            <a:r>
              <a:rPr lang="lv-LV" sz="2200" dirty="0"/>
              <a:t>2.Savu </a:t>
            </a:r>
            <a:r>
              <a:rPr lang="lv-LV" sz="2200" dirty="0" smtClean="0"/>
              <a:t>uzdevumu piedāvā </a:t>
            </a:r>
            <a:r>
              <a:rPr lang="lv-LV" sz="2200" dirty="0"/>
              <a:t>citai </a:t>
            </a:r>
            <a:r>
              <a:rPr lang="lv-LV" sz="2200" dirty="0" smtClean="0"/>
              <a:t>grupai</a:t>
            </a:r>
            <a:r>
              <a:rPr lang="en-GB" sz="2200" dirty="0" smtClean="0"/>
              <a:t>!</a:t>
            </a:r>
            <a:r>
              <a:rPr lang="lv-LV" sz="2200" dirty="0" smtClean="0"/>
              <a:t> </a:t>
            </a:r>
            <a:endParaRPr lang="lv-LV" sz="2200" dirty="0"/>
          </a:p>
          <a:p>
            <a:pPr marL="0" indent="0">
              <a:buNone/>
            </a:pPr>
            <a:r>
              <a:rPr lang="lv-LV" sz="2200" dirty="0"/>
              <a:t>3.Prezentē gan </a:t>
            </a:r>
            <a:r>
              <a:rPr lang="lv-LV" sz="2200" dirty="0" smtClean="0"/>
              <a:t>uzdevumus, </a:t>
            </a:r>
            <a:r>
              <a:rPr lang="lv-LV" sz="2200" dirty="0"/>
              <a:t>gan </a:t>
            </a:r>
            <a:r>
              <a:rPr lang="lv-LV" sz="2200" dirty="0" smtClean="0"/>
              <a:t>atrisinājumus</a:t>
            </a:r>
            <a:r>
              <a:rPr lang="en-GB" sz="2200" dirty="0" smtClean="0"/>
              <a:t>!</a:t>
            </a:r>
            <a:endParaRPr lang="lv-LV" sz="2200" dirty="0"/>
          </a:p>
        </p:txBody>
      </p:sp>
      <p:pic>
        <p:nvPicPr>
          <p:cNvPr id="8" name="Attēls 7">
            <a:extLst>
              <a:ext uri="{FF2B5EF4-FFF2-40B4-BE49-F238E27FC236}">
                <a16:creationId xmlns="" xmlns:a16="http://schemas.microsoft.com/office/drawing/2014/main" id="{4BFDF62E-8D2B-4575-A1C2-319EBCBA9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589" y="824022"/>
            <a:ext cx="3600998" cy="52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="" xmlns:a16="http://schemas.microsoft.com/office/drawing/2014/main" id="{575A8D4E-1D93-437C-82EC-961C11FEC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98" y="661281"/>
            <a:ext cx="4734586" cy="2353003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="" xmlns:a16="http://schemas.microsoft.com/office/drawing/2014/main" id="{02FFBD9D-0CCB-4820-9180-A08C8EF18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925" y="3730218"/>
            <a:ext cx="4715533" cy="2143424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="" xmlns:a16="http://schemas.microsoft.com/office/drawing/2014/main" id="{DFDE6097-E46F-4044-A9A5-C3FEF1227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1111" y="1505566"/>
            <a:ext cx="2485674" cy="3017436"/>
          </a:xfrm>
          <a:prstGeom prst="rect">
            <a:avLst/>
          </a:prstGeom>
        </p:spPr>
      </p:pic>
      <p:pic>
        <p:nvPicPr>
          <p:cNvPr id="2" name="Attēls 1">
            <a:extLst>
              <a:ext uri="{FF2B5EF4-FFF2-40B4-BE49-F238E27FC236}">
                <a16:creationId xmlns="" xmlns:a16="http://schemas.microsoft.com/office/drawing/2014/main" id="{5808CCBC-D24D-4EF7-ADBD-075E57CF0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85" y="1505566"/>
            <a:ext cx="2356787" cy="3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6FD004BF-95D5-43BD-8A68-4DD25335D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364" y="2019939"/>
            <a:ext cx="9753601" cy="814916"/>
          </a:xfrm>
        </p:spPr>
        <p:txBody>
          <a:bodyPr>
            <a:normAutofit fontScale="90000"/>
          </a:bodyPr>
          <a:lstStyle/>
          <a:p>
            <a:r>
              <a:rPr lang="lv-LV" b="0" dirty="0" smtClean="0"/>
              <a:t>Galvenais</a:t>
            </a:r>
            <a:r>
              <a:rPr lang="en-GB" b="0" dirty="0" smtClean="0"/>
              <a:t> - </a:t>
            </a:r>
            <a:r>
              <a:rPr lang="lv-LV" b="0" dirty="0" smtClean="0"/>
              <a:t> </a:t>
            </a:r>
            <a:r>
              <a:rPr lang="lv-LV" b="0" dirty="0"/>
              <a:t>noķert ideju…Un </a:t>
            </a:r>
            <a:r>
              <a:rPr lang="lv-LV" b="0" dirty="0" smtClean="0"/>
              <a:t>tālāk skolotājs to </a:t>
            </a:r>
            <a:r>
              <a:rPr lang="lv-LV" b="0" dirty="0"/>
              <a:t>var </a:t>
            </a:r>
            <a:r>
              <a:rPr lang="lv-LV" b="0" dirty="0" smtClean="0"/>
              <a:t>realizēt </a:t>
            </a:r>
            <a:r>
              <a:rPr lang="lv-LV" b="0" dirty="0"/>
              <a:t>vai </a:t>
            </a:r>
            <a:r>
              <a:rPr lang="lv-LV" b="0" dirty="0" smtClean="0"/>
              <a:t>pielāgot </a:t>
            </a:r>
            <a:r>
              <a:rPr lang="lv-LV" b="0" dirty="0"/>
              <a:t>saviem </a:t>
            </a:r>
            <a:r>
              <a:rPr lang="lv-LV" b="0" dirty="0" smtClean="0"/>
              <a:t>apstākļiem, bērnu zināšanām </a:t>
            </a:r>
            <a:r>
              <a:rPr lang="lv-LV" b="0" dirty="0"/>
              <a:t>vai citiem </a:t>
            </a:r>
            <a:r>
              <a:rPr lang="lv-LV" b="0" dirty="0" smtClean="0"/>
              <a:t>sasniedzam</a:t>
            </a:r>
            <a:r>
              <a:rPr lang="en-GB" b="0" dirty="0" err="1" smtClean="0"/>
              <a:t>aj</a:t>
            </a:r>
            <a:r>
              <a:rPr lang="lv-LV" b="0" dirty="0" err="1" smtClean="0"/>
              <a:t>iem</a:t>
            </a:r>
            <a:r>
              <a:rPr lang="lv-LV" b="0" dirty="0" smtClean="0"/>
              <a:t> </a:t>
            </a:r>
            <a:r>
              <a:rPr lang="lv-LV" b="0" dirty="0"/>
              <a:t>rezultātiem  …..Ideju ………</a:t>
            </a:r>
          </a:p>
        </p:txBody>
      </p:sp>
    </p:spTree>
    <p:extLst>
      <p:ext uri="{BB962C8B-B14F-4D97-AF65-F5344CB8AC3E}">
        <p14:creationId xmlns:p14="http://schemas.microsoft.com/office/powerpoint/2010/main" val="16191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A0E1B415-8FE0-4E5A-8BEB-5736AEBD3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620" y="714920"/>
            <a:ext cx="2438399" cy="1113880"/>
          </a:xfrm>
        </p:spPr>
        <p:txBody>
          <a:bodyPr>
            <a:normAutofit fontScale="90000"/>
          </a:bodyPr>
          <a:lstStyle/>
          <a:p>
            <a:r>
              <a:rPr lang="lv-LV" dirty="0"/>
              <a:t>Dažādas funkcijas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EB0A74B2-BDC4-4944-8169-DC6A3383E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661" y="2234034"/>
            <a:ext cx="1639411" cy="2941648"/>
          </a:xfrm>
        </p:spPr>
        <p:txBody>
          <a:bodyPr>
            <a:normAutofit fontScale="92500"/>
          </a:bodyPr>
          <a:lstStyle/>
          <a:p>
            <a:r>
              <a:rPr lang="lv-LV" sz="2200" b="1" dirty="0"/>
              <a:t>Uzdevums:</a:t>
            </a:r>
          </a:p>
          <a:p>
            <a:r>
              <a:rPr lang="lv-LV" sz="2200" dirty="0"/>
              <a:t>Uzzīmē …</a:t>
            </a:r>
          </a:p>
          <a:p>
            <a:r>
              <a:rPr lang="lv-LV" sz="2200" dirty="0"/>
              <a:t>Izpēti …</a:t>
            </a:r>
          </a:p>
          <a:p>
            <a:r>
              <a:rPr lang="lv-LV" sz="2200" dirty="0"/>
              <a:t>Atrodi…</a:t>
            </a:r>
          </a:p>
          <a:p>
            <a:r>
              <a:rPr lang="lv-LV" sz="2200" dirty="0"/>
              <a:t>Konstruē…</a:t>
            </a:r>
          </a:p>
          <a:p>
            <a:r>
              <a:rPr lang="lv-LV" sz="2200" dirty="0"/>
              <a:t>Sagrupē…. </a:t>
            </a:r>
          </a:p>
          <a:p>
            <a:r>
              <a:rPr lang="lv-LV" sz="2200" dirty="0"/>
              <a:t>Modulē….</a:t>
            </a:r>
          </a:p>
          <a:p>
            <a:endParaRPr lang="lv-LV" dirty="0"/>
          </a:p>
        </p:txBody>
      </p:sp>
      <p:pic>
        <p:nvPicPr>
          <p:cNvPr id="8" name="Attēls 7">
            <a:extLst>
              <a:ext uri="{FF2B5EF4-FFF2-40B4-BE49-F238E27FC236}">
                <a16:creationId xmlns="" xmlns:a16="http://schemas.microsoft.com/office/drawing/2014/main" id="{39C09E65-EA6E-4DCB-87F0-8185D08F3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178" y="358049"/>
            <a:ext cx="6352528" cy="61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3BD5E2D8-5C0C-4EBE-9B8D-4E2FE6D476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16CF7B51-667C-46C9-8EA1-F5A0657F7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Attēls 4">
            <a:extLst>
              <a:ext uri="{FF2B5EF4-FFF2-40B4-BE49-F238E27FC236}">
                <a16:creationId xmlns="" xmlns:a16="http://schemas.microsoft.com/office/drawing/2014/main" id="{B5D406C6-7C74-49A9-9C25-AFCB1DC33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417150"/>
            <a:ext cx="10172699" cy="578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 5">
            <a:extLst>
              <a:ext uri="{FF2B5EF4-FFF2-40B4-BE49-F238E27FC236}">
                <a16:creationId xmlns="" xmlns:a16="http://schemas.microsoft.com/office/drawing/2014/main" id="{1DB2C1B6-09E6-4348-9E2D-577F57B54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43"/>
          <a:stretch/>
        </p:blipFill>
        <p:spPr>
          <a:xfrm>
            <a:off x="1775909" y="602441"/>
            <a:ext cx="8167082" cy="581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30428D8E-462B-4F3D-8907-1CC0530CC2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06B2E3A9-3A17-406F-A960-3558FA8E8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Attēls 4">
            <a:extLst>
              <a:ext uri="{FF2B5EF4-FFF2-40B4-BE49-F238E27FC236}">
                <a16:creationId xmlns="" xmlns:a16="http://schemas.microsoft.com/office/drawing/2014/main" id="{3A6DD687-03C8-4663-B89B-17F0CA513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65" y="642741"/>
            <a:ext cx="11085724" cy="551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6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D5FB25-495A-4EA3-BB1C-883AA7E7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Paldies!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C54914-5012-4AFA-ABA4-C6A28EADEB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uglovskaludmila@inbox.lv</a:t>
            </a:r>
          </a:p>
        </p:txBody>
      </p:sp>
    </p:spTree>
    <p:extLst>
      <p:ext uri="{BB962C8B-B14F-4D97-AF65-F5344CB8AC3E}">
        <p14:creationId xmlns:p14="http://schemas.microsoft.com/office/powerpoint/2010/main" val="3543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1CEE7F-1F0A-4BB1-9780-B10D2C168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v-LV" dirty="0"/>
              <a:t>Funkcijas. Funkcijas? Funkcijas!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1C9F605-F7ED-47F5-8168-AA22D25993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lv-LV" dirty="0"/>
              <a:t>Ludmila </a:t>
            </a:r>
            <a:r>
              <a:rPr lang="lv-LV" dirty="0" err="1"/>
              <a:t>Uglovska</a:t>
            </a:r>
            <a:r>
              <a:rPr lang="lv-LV" dirty="0"/>
              <a:t> , Balvu Valsts ģimnāzijas matemātikas skolotāja </a:t>
            </a:r>
          </a:p>
        </p:txBody>
      </p:sp>
    </p:spTree>
    <p:extLst>
      <p:ext uri="{BB962C8B-B14F-4D97-AF65-F5344CB8AC3E}">
        <p14:creationId xmlns:p14="http://schemas.microsoft.com/office/powerpoint/2010/main" val="42675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45CEFC-2042-48DB-8207-A6B6F7199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034" y="1731413"/>
            <a:ext cx="9753601" cy="3089162"/>
          </a:xfrm>
        </p:spPr>
        <p:txBody>
          <a:bodyPr>
            <a:normAutofit/>
          </a:bodyPr>
          <a:lstStyle/>
          <a:p>
            <a:pPr algn="ctr"/>
            <a:r>
              <a:rPr lang="lv-LV" dirty="0"/>
              <a:t>Mūsu dzīve ir pilna ar dažādām parādībām, procesiem, notikumiem, un tajā visā mēs vēlamies redzēt kādu </a:t>
            </a:r>
            <a:r>
              <a:rPr lang="lv-LV" dirty="0" smtClean="0"/>
              <a:t>sakarību vai </a:t>
            </a:r>
            <a:r>
              <a:rPr lang="lv-LV" dirty="0"/>
              <a:t>pasniegt informāciju sev ērtā formā. Šeit mums palīdz funkcijas.</a:t>
            </a:r>
          </a:p>
        </p:txBody>
      </p:sp>
    </p:spTree>
    <p:extLst>
      <p:ext uri="{BB962C8B-B14F-4D97-AF65-F5344CB8AC3E}">
        <p14:creationId xmlns:p14="http://schemas.microsoft.com/office/powerpoint/2010/main" val="2762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FF1088-3A02-4246-AC8A-981C28A72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113" y="528489"/>
            <a:ext cx="9753601" cy="814916"/>
          </a:xfrm>
        </p:spPr>
        <p:txBody>
          <a:bodyPr>
            <a:normAutofit/>
          </a:bodyPr>
          <a:lstStyle/>
          <a:p>
            <a:r>
              <a:rPr lang="lv-LV" dirty="0"/>
              <a:t>Lineāra funkcija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85B7BAF6-B849-43DC-9F38-F8B1328C7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891" y="1781273"/>
            <a:ext cx="9753601" cy="1450199"/>
          </a:xfrm>
        </p:spPr>
        <p:txBody>
          <a:bodyPr/>
          <a:lstStyle/>
          <a:p>
            <a:r>
              <a:rPr lang="lv-LV" dirty="0" smtClean="0"/>
              <a:t>Uzdevums: </a:t>
            </a:r>
            <a:r>
              <a:rPr lang="lv-LV" dirty="0"/>
              <a:t>(mājas darbs)</a:t>
            </a:r>
          </a:p>
          <a:p>
            <a:r>
              <a:rPr lang="lv-LV" dirty="0"/>
              <a:t>1. </a:t>
            </a:r>
            <a:r>
              <a:rPr lang="lv-LV" dirty="0" smtClean="0"/>
              <a:t>Apkārtējā </a:t>
            </a:r>
            <a:r>
              <a:rPr lang="lv-LV" dirty="0"/>
              <a:t>vidē atrodi </a:t>
            </a:r>
            <a:r>
              <a:rPr lang="lv-LV" dirty="0" smtClean="0"/>
              <a:t>objektus, </a:t>
            </a:r>
            <a:r>
              <a:rPr lang="lv-LV" dirty="0"/>
              <a:t>kuri satur vismaz 2-3 taisnes </a:t>
            </a:r>
            <a:r>
              <a:rPr lang="lv-LV" dirty="0" smtClean="0"/>
              <a:t>līnijas</a:t>
            </a:r>
            <a:r>
              <a:rPr lang="en-GB" dirty="0" smtClean="0"/>
              <a:t>!</a:t>
            </a:r>
            <a:r>
              <a:rPr lang="lv-LV" dirty="0" smtClean="0"/>
              <a:t> </a:t>
            </a:r>
            <a:r>
              <a:rPr lang="lv-LV" dirty="0"/>
              <a:t>Nofotografē </a:t>
            </a:r>
            <a:r>
              <a:rPr lang="lv-LV" dirty="0" smtClean="0"/>
              <a:t>tos </a:t>
            </a:r>
            <a:r>
              <a:rPr lang="lv-LV" dirty="0"/>
              <a:t>un atnes uz nākamo matemātikas </a:t>
            </a:r>
            <a:r>
              <a:rPr lang="lv-LV" dirty="0" smtClean="0"/>
              <a:t>stundu</a:t>
            </a:r>
            <a:r>
              <a:rPr lang="en-GB" dirty="0" smtClean="0"/>
              <a:t>!</a:t>
            </a:r>
            <a:r>
              <a:rPr lang="lv-LV" dirty="0" smtClean="0"/>
              <a:t> Vari </a:t>
            </a:r>
            <a:r>
              <a:rPr lang="lv-LV" dirty="0"/>
              <a:t>izmantot foto vai </a:t>
            </a:r>
            <a:r>
              <a:rPr lang="lv-LV" dirty="0" smtClean="0"/>
              <a:t>attēlus </a:t>
            </a:r>
            <a:r>
              <a:rPr lang="lv-LV" dirty="0"/>
              <a:t>no </a:t>
            </a:r>
            <a:r>
              <a:rPr lang="lv-LV" dirty="0" smtClean="0"/>
              <a:t>interneta. </a:t>
            </a:r>
            <a:endParaRPr lang="lv-LV" dirty="0"/>
          </a:p>
        </p:txBody>
      </p:sp>
      <p:pic>
        <p:nvPicPr>
          <p:cNvPr id="5" name="Attēls 4">
            <a:extLst>
              <a:ext uri="{FF2B5EF4-FFF2-40B4-BE49-F238E27FC236}">
                <a16:creationId xmlns="" xmlns:a16="http://schemas.microsoft.com/office/drawing/2014/main" id="{8A24640C-D85E-458F-91B8-52B6FE90D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12" y="3127159"/>
            <a:ext cx="1710783" cy="3376546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="" xmlns:a16="http://schemas.microsoft.com/office/drawing/2014/main" id="{0EED4979-48B7-4982-A72F-377AC27F0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857" y="3626528"/>
            <a:ext cx="4437400" cy="2774271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="" xmlns:a16="http://schemas.microsoft.com/office/drawing/2014/main" id="{ADE9DB11-C5F5-43E4-BC57-5FB28CC21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262" y="3027124"/>
            <a:ext cx="4122756" cy="2774271"/>
          </a:xfrm>
          <a:prstGeom prst="rect">
            <a:avLst/>
          </a:prstGeom>
        </p:spPr>
      </p:pic>
      <p:sp>
        <p:nvSpPr>
          <p:cNvPr id="4" name="Taisnstūris 3"/>
          <p:cNvSpPr/>
          <p:nvPr/>
        </p:nvSpPr>
        <p:spPr>
          <a:xfrm>
            <a:off x="5900691" y="32706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/>
              <a:t>SR</a:t>
            </a:r>
            <a:r>
              <a:rPr lang="en-GB" dirty="0" smtClean="0"/>
              <a:t>-</a:t>
            </a:r>
            <a:r>
              <a:rPr lang="lv-LV" dirty="0" smtClean="0"/>
              <a:t>Lieto </a:t>
            </a:r>
            <a:r>
              <a:rPr lang="lv-LV" dirty="0"/>
              <a:t>vienādojumu </a:t>
            </a:r>
            <a:r>
              <a:rPr lang="lv-LV" dirty="0" err="1"/>
              <a:t>Ax</a:t>
            </a:r>
            <a:r>
              <a:rPr lang="lv-LV" dirty="0"/>
              <a:t> + </a:t>
            </a:r>
            <a:r>
              <a:rPr lang="lv-LV" dirty="0" err="1"/>
              <a:t>By</a:t>
            </a:r>
            <a:r>
              <a:rPr lang="lv-LV" dirty="0"/>
              <a:t> = C, izmantojot arī digitālos </a:t>
            </a:r>
            <a:r>
              <a:rPr lang="lv-LV" dirty="0" smtClean="0"/>
              <a:t>rīkus</a:t>
            </a:r>
            <a:r>
              <a:rPr lang="en-GB" dirty="0" smtClean="0"/>
              <a:t>,</a:t>
            </a:r>
            <a:r>
              <a:rPr lang="lv-LV" dirty="0" smtClean="0"/>
              <a:t> </a:t>
            </a:r>
            <a:r>
              <a:rPr lang="lv-LV" dirty="0"/>
              <a:t>lai modelētu situāciju ar matemātisku un citu mācību jomu kontekstu. M.O.4.5.7.</a:t>
            </a:r>
            <a:endParaRPr lang="en-GB" dirty="0"/>
          </a:p>
        </p:txBody>
      </p:sp>
      <p:sp>
        <p:nvSpPr>
          <p:cNvPr id="6" name="Taisnstūris 5"/>
          <p:cNvSpPr/>
          <p:nvPr/>
        </p:nvSpPr>
        <p:spPr>
          <a:xfrm>
            <a:off x="10865996" y="39571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7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681131A-D518-4831-A84E-5265D0AE3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502" y="572878"/>
            <a:ext cx="9753601" cy="814916"/>
          </a:xfrm>
        </p:spPr>
        <p:txBody>
          <a:bodyPr/>
          <a:lstStyle/>
          <a:p>
            <a:r>
              <a:rPr lang="lv-LV" dirty="0"/>
              <a:t>Lineāra funkcija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3FDE492C-EC93-4E25-A46B-50917F11A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502" y="1736884"/>
            <a:ext cx="9753601" cy="4548237"/>
          </a:xfrm>
        </p:spPr>
        <p:txBody>
          <a:bodyPr/>
          <a:lstStyle/>
          <a:p>
            <a:r>
              <a:rPr lang="lv-LV" dirty="0"/>
              <a:t>2.Savu attēlu vai foto ievieto programma </a:t>
            </a:r>
            <a:r>
              <a:rPr lang="lv-LV" dirty="0" err="1"/>
              <a:t>GeoGebra</a:t>
            </a:r>
            <a:r>
              <a:rPr lang="lv-LV" dirty="0"/>
              <a:t> </a:t>
            </a:r>
            <a:r>
              <a:rPr lang="lv-LV" dirty="0" smtClean="0"/>
              <a:t>vidē</a:t>
            </a:r>
            <a:r>
              <a:rPr lang="en-GB" dirty="0" smtClean="0"/>
              <a:t>!</a:t>
            </a:r>
            <a:endParaRPr lang="lv-LV" dirty="0"/>
          </a:p>
        </p:txBody>
      </p:sp>
      <p:pic>
        <p:nvPicPr>
          <p:cNvPr id="5" name="Attēls 4">
            <a:extLst>
              <a:ext uri="{FF2B5EF4-FFF2-40B4-BE49-F238E27FC236}">
                <a16:creationId xmlns="" xmlns:a16="http://schemas.microsoft.com/office/drawing/2014/main" id="{96452FF6-7EA4-49BD-BDDD-F548C99C3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23" y="2228148"/>
            <a:ext cx="3061073" cy="2477018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="" xmlns:a16="http://schemas.microsoft.com/office/drawing/2014/main" id="{ECCF5AB9-20C2-4A55-A6B8-A1A39D7FA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742" y="3761263"/>
            <a:ext cx="3791613" cy="2477018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="" xmlns:a16="http://schemas.microsoft.com/office/drawing/2014/main" id="{5512F33A-91C2-4335-BAEA-89D807153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193" y="2281053"/>
            <a:ext cx="3061073" cy="2960419"/>
          </a:xfrm>
          <a:prstGeom prst="rect">
            <a:avLst/>
          </a:prstGeom>
        </p:spPr>
      </p:pic>
      <p:pic>
        <p:nvPicPr>
          <p:cNvPr id="13" name="Attēls 12">
            <a:extLst>
              <a:ext uri="{FF2B5EF4-FFF2-40B4-BE49-F238E27FC236}">
                <a16:creationId xmlns="" xmlns:a16="http://schemas.microsoft.com/office/drawing/2014/main" id="{CC2100E2-E67E-4B9D-95B8-C147D6C69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6277" y="3889550"/>
            <a:ext cx="3529476" cy="222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0EE084C-F6C5-4440-8797-7A438D2CC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847" y="510734"/>
            <a:ext cx="9753601" cy="814916"/>
          </a:xfrm>
        </p:spPr>
        <p:txBody>
          <a:bodyPr/>
          <a:lstStyle/>
          <a:p>
            <a:r>
              <a:rPr lang="lv-LV" dirty="0"/>
              <a:t>Lineāra funkcija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1A48C511-D71D-429D-BDFB-2CCF02259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847" y="1594840"/>
            <a:ext cx="7499165" cy="4965758"/>
          </a:xfrm>
        </p:spPr>
        <p:txBody>
          <a:bodyPr>
            <a:normAutofit lnSpcReduction="10000"/>
          </a:bodyPr>
          <a:lstStyle/>
          <a:p>
            <a:r>
              <a:rPr lang="lv-LV" dirty="0"/>
              <a:t>3.Pats izveido </a:t>
            </a:r>
            <a:r>
              <a:rPr lang="lv-LV" dirty="0" smtClean="0"/>
              <a:t>uzdevumus, </a:t>
            </a:r>
            <a:r>
              <a:rPr lang="lv-LV" dirty="0"/>
              <a:t>kuri sākas ar </a:t>
            </a:r>
          </a:p>
          <a:p>
            <a:r>
              <a:rPr lang="lv-LV" dirty="0"/>
              <a:t>Uzzīmē …</a:t>
            </a:r>
          </a:p>
          <a:p>
            <a:r>
              <a:rPr lang="lv-LV" dirty="0"/>
              <a:t>Konstruē…</a:t>
            </a:r>
          </a:p>
          <a:p>
            <a:r>
              <a:rPr lang="lv-LV" dirty="0"/>
              <a:t>Izpēti …</a:t>
            </a:r>
          </a:p>
          <a:p>
            <a:r>
              <a:rPr lang="lv-LV" dirty="0"/>
              <a:t>Atrodi…</a:t>
            </a:r>
          </a:p>
          <a:p>
            <a:r>
              <a:rPr lang="lv-LV" dirty="0"/>
              <a:t>Sagrupē…. </a:t>
            </a:r>
          </a:p>
          <a:p>
            <a:r>
              <a:rPr lang="lv-LV" dirty="0"/>
              <a:t>4. </a:t>
            </a:r>
            <a:r>
              <a:rPr lang="lv-LV" dirty="0" smtClean="0"/>
              <a:t>Atbildes </a:t>
            </a:r>
            <a:r>
              <a:rPr lang="lv-LV" dirty="0"/>
              <a:t>uz saviem </a:t>
            </a:r>
            <a:r>
              <a:rPr lang="lv-LV" dirty="0" smtClean="0"/>
              <a:t>uzdevumiem </a:t>
            </a:r>
            <a:r>
              <a:rPr lang="lv-LV" dirty="0"/>
              <a:t>papildini </a:t>
            </a:r>
            <a:r>
              <a:rPr lang="lv-LV" dirty="0" smtClean="0"/>
              <a:t>ar savu </a:t>
            </a:r>
            <a:r>
              <a:rPr lang="lv-LV" dirty="0"/>
              <a:t>foto vai attēlu programmā </a:t>
            </a:r>
            <a:r>
              <a:rPr lang="lv-LV" dirty="0" err="1" smtClean="0"/>
              <a:t>GeoGebra</a:t>
            </a:r>
            <a:r>
              <a:rPr lang="en-GB" dirty="0" smtClean="0"/>
              <a:t> </a:t>
            </a:r>
            <a:r>
              <a:rPr lang="lv-LV" dirty="0" smtClean="0"/>
              <a:t>ar punktiem, taisnēm, </a:t>
            </a:r>
            <a:r>
              <a:rPr lang="lv-LV" dirty="0"/>
              <a:t>veic aprēķinus, uzraksti </a:t>
            </a:r>
            <a:r>
              <a:rPr lang="lv-LV" dirty="0" smtClean="0"/>
              <a:t>pamatojumus</a:t>
            </a:r>
            <a:r>
              <a:rPr lang="en-GB" dirty="0" smtClean="0"/>
              <a:t>!</a:t>
            </a:r>
            <a:endParaRPr lang="lv-LV" dirty="0"/>
          </a:p>
          <a:p>
            <a:r>
              <a:rPr lang="lv-LV" dirty="0"/>
              <a:t>5. Samainies ar uzdevumiem (3.punkts) ar savu </a:t>
            </a:r>
            <a:r>
              <a:rPr lang="lv-LV" dirty="0" err="1"/>
              <a:t>klasesbiedru</a:t>
            </a:r>
            <a:r>
              <a:rPr lang="lv-LV" dirty="0"/>
              <a:t> un </a:t>
            </a:r>
            <a:r>
              <a:rPr lang="lv-LV" dirty="0" smtClean="0"/>
              <a:t>atbildi </a:t>
            </a:r>
            <a:r>
              <a:rPr lang="lv-LV" dirty="0"/>
              <a:t>uz viņa </a:t>
            </a:r>
            <a:r>
              <a:rPr lang="lv-LV" dirty="0" smtClean="0"/>
              <a:t>uzdevumiem</a:t>
            </a:r>
            <a:r>
              <a:rPr lang="en-GB" dirty="0" smtClean="0"/>
              <a:t>!</a:t>
            </a:r>
            <a:endParaRPr lang="lv-LV" dirty="0"/>
          </a:p>
          <a:p>
            <a:r>
              <a:rPr lang="lv-LV" dirty="0"/>
              <a:t>6. </a:t>
            </a:r>
            <a:r>
              <a:rPr lang="lv-LV" dirty="0" smtClean="0"/>
              <a:t>Apspriediet </a:t>
            </a:r>
            <a:r>
              <a:rPr lang="lv-LV" dirty="0"/>
              <a:t>kopā gan </a:t>
            </a:r>
            <a:r>
              <a:rPr lang="lv-LV" dirty="0" smtClean="0"/>
              <a:t>uzdevumus, gan atbildes</a:t>
            </a:r>
            <a:r>
              <a:rPr lang="en-GB" dirty="0" smtClean="0"/>
              <a:t>!</a:t>
            </a:r>
            <a:endParaRPr lang="lv-LV" dirty="0"/>
          </a:p>
          <a:p>
            <a:r>
              <a:rPr lang="lv-LV" dirty="0" smtClean="0"/>
              <a:t>***Ja nevari </a:t>
            </a:r>
            <a:r>
              <a:rPr lang="lv-LV" dirty="0"/>
              <a:t>tikt </a:t>
            </a:r>
            <a:r>
              <a:rPr lang="lv-LV" dirty="0" smtClean="0"/>
              <a:t>gal</a:t>
            </a:r>
            <a:r>
              <a:rPr lang="en-GB" dirty="0" smtClean="0"/>
              <a:t>ā</a:t>
            </a:r>
            <a:r>
              <a:rPr lang="lv-LV" dirty="0" smtClean="0"/>
              <a:t> </a:t>
            </a:r>
            <a:r>
              <a:rPr lang="lv-LV" dirty="0"/>
              <a:t>ar uzdevumiem vai </a:t>
            </a:r>
            <a:r>
              <a:rPr lang="lv-LV" dirty="0" smtClean="0"/>
              <a:t>atrisinājumiem, meklē palīdzību pie skolotāja vai drauga!</a:t>
            </a:r>
            <a:endParaRPr lang="lv-LV" dirty="0"/>
          </a:p>
        </p:txBody>
      </p:sp>
      <p:pic>
        <p:nvPicPr>
          <p:cNvPr id="7" name="Attēls 6">
            <a:extLst>
              <a:ext uri="{FF2B5EF4-FFF2-40B4-BE49-F238E27FC236}">
                <a16:creationId xmlns="" xmlns:a16="http://schemas.microsoft.com/office/drawing/2014/main" id="{32659CCC-5875-4BE9-8EF9-58FA866E0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051" y="1325650"/>
            <a:ext cx="2714624" cy="464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0EE084C-F6C5-4440-8797-7A438D2CC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342" y="206149"/>
            <a:ext cx="9753601" cy="814916"/>
          </a:xfrm>
        </p:spPr>
        <p:txBody>
          <a:bodyPr/>
          <a:lstStyle/>
          <a:p>
            <a:r>
              <a:rPr lang="lv-LV" dirty="0"/>
              <a:t>Lineāra funkcija</a:t>
            </a:r>
          </a:p>
        </p:txBody>
      </p:sp>
      <p:sp>
        <p:nvSpPr>
          <p:cNvPr id="5" name="Apakšvirsraksts 4">
            <a:extLst>
              <a:ext uri="{FF2B5EF4-FFF2-40B4-BE49-F238E27FC236}">
                <a16:creationId xmlns="" xmlns:a16="http://schemas.microsoft.com/office/drawing/2014/main" id="{EF3890FD-735B-4059-A4AE-5DB5075258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8" name="Attēls 7">
            <a:extLst>
              <a:ext uri="{FF2B5EF4-FFF2-40B4-BE49-F238E27FC236}">
                <a16:creationId xmlns="" xmlns:a16="http://schemas.microsoft.com/office/drawing/2014/main" id="{4A88CD8C-04BE-4F6C-87FC-DBA5C656B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31" y="1142655"/>
            <a:ext cx="8368670" cy="5275900"/>
          </a:xfrm>
          <a:prstGeom prst="rect">
            <a:avLst/>
          </a:prstGeom>
        </p:spPr>
      </p:pic>
      <p:sp>
        <p:nvSpPr>
          <p:cNvPr id="9" name="Satura vietturis 3">
            <a:extLst>
              <a:ext uri="{FF2B5EF4-FFF2-40B4-BE49-F238E27FC236}">
                <a16:creationId xmlns="" xmlns:a16="http://schemas.microsoft.com/office/drawing/2014/main" id="{BE4728FA-43A7-471F-BAD5-191BDC6F0DDD}"/>
              </a:ext>
            </a:extLst>
          </p:cNvPr>
          <p:cNvSpPr txBox="1">
            <a:spLocks/>
          </p:cNvSpPr>
          <p:nvPr/>
        </p:nvSpPr>
        <p:spPr>
          <a:xfrm>
            <a:off x="9111566" y="276254"/>
            <a:ext cx="2808754" cy="415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1825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5AA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5AA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5AA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5AA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b="1" dirty="0"/>
              <a:t>Uzdevums:</a:t>
            </a:r>
          </a:p>
          <a:p>
            <a:r>
              <a:rPr lang="lv-LV" dirty="0"/>
              <a:t>Uzzīmē …</a:t>
            </a:r>
            <a:r>
              <a:rPr lang="lv-LV" dirty="0">
                <a:solidFill>
                  <a:srgbClr val="FF0000"/>
                </a:solidFill>
              </a:rPr>
              <a:t>punkti D,C,E,..</a:t>
            </a:r>
          </a:p>
          <a:p>
            <a:r>
              <a:rPr lang="lv-LV" dirty="0"/>
              <a:t>Konstruē…</a:t>
            </a:r>
            <a:r>
              <a:rPr lang="lv-LV" dirty="0">
                <a:solidFill>
                  <a:srgbClr val="FF0000"/>
                </a:solidFill>
              </a:rPr>
              <a:t>taisnes CH,DC,DL…</a:t>
            </a:r>
          </a:p>
          <a:p>
            <a:r>
              <a:rPr lang="lv-LV" dirty="0"/>
              <a:t>Izpēti …</a:t>
            </a:r>
            <a:r>
              <a:rPr lang="lv-LV" dirty="0">
                <a:solidFill>
                  <a:srgbClr val="FF0000"/>
                </a:solidFill>
              </a:rPr>
              <a:t> paralēlas un </a:t>
            </a:r>
            <a:r>
              <a:rPr lang="lv-LV" dirty="0" smtClean="0">
                <a:solidFill>
                  <a:srgbClr val="FF0000"/>
                </a:solidFill>
              </a:rPr>
              <a:t>perpendikul</a:t>
            </a:r>
            <a:r>
              <a:rPr lang="en-GB" dirty="0" smtClean="0">
                <a:solidFill>
                  <a:srgbClr val="FF0000"/>
                </a:solidFill>
              </a:rPr>
              <a:t>ā</a:t>
            </a:r>
            <a:r>
              <a:rPr lang="lv-LV" dirty="0" err="1" smtClean="0">
                <a:solidFill>
                  <a:srgbClr val="FF0000"/>
                </a:solidFill>
              </a:rPr>
              <a:t>ras</a:t>
            </a:r>
            <a:r>
              <a:rPr lang="lv-LV" dirty="0" smtClean="0">
                <a:solidFill>
                  <a:srgbClr val="FF0000"/>
                </a:solidFill>
              </a:rPr>
              <a:t> </a:t>
            </a:r>
            <a:r>
              <a:rPr lang="lv-LV" dirty="0">
                <a:solidFill>
                  <a:srgbClr val="FF0000"/>
                </a:solidFill>
              </a:rPr>
              <a:t>taisnes</a:t>
            </a:r>
            <a:endParaRPr lang="lv-LV" dirty="0"/>
          </a:p>
          <a:p>
            <a:r>
              <a:rPr lang="lv-LV" dirty="0" smtClean="0"/>
              <a:t>Atrodi…</a:t>
            </a:r>
            <a:r>
              <a:rPr lang="lv-LV" dirty="0" smtClean="0">
                <a:solidFill>
                  <a:srgbClr val="FF0000"/>
                </a:solidFill>
              </a:rPr>
              <a:t>koeficientu </a:t>
            </a:r>
            <a:r>
              <a:rPr lang="lv-LV" dirty="0">
                <a:solidFill>
                  <a:srgbClr val="FF0000"/>
                </a:solidFill>
              </a:rPr>
              <a:t>a un b (y=</a:t>
            </a:r>
            <a:r>
              <a:rPr lang="lv-LV" dirty="0" err="1">
                <a:solidFill>
                  <a:srgbClr val="FF0000"/>
                </a:solidFill>
              </a:rPr>
              <a:t>ax+b</a:t>
            </a:r>
            <a:r>
              <a:rPr lang="lv-LV" dirty="0">
                <a:solidFill>
                  <a:srgbClr val="FF0000"/>
                </a:solidFill>
              </a:rPr>
              <a:t>) </a:t>
            </a:r>
          </a:p>
          <a:p>
            <a:r>
              <a:rPr lang="lv-LV" dirty="0"/>
              <a:t>Sagrupē…. </a:t>
            </a:r>
            <a:r>
              <a:rPr lang="lv-LV" dirty="0">
                <a:solidFill>
                  <a:srgbClr val="FF0000"/>
                </a:solidFill>
              </a:rPr>
              <a:t>augošas un dilstošas funkcijas </a:t>
            </a:r>
          </a:p>
        </p:txBody>
      </p:sp>
    </p:spTree>
    <p:extLst>
      <p:ext uri="{BB962C8B-B14F-4D97-AF65-F5344CB8AC3E}">
        <p14:creationId xmlns:p14="http://schemas.microsoft.com/office/powerpoint/2010/main" val="19221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="" xmlns:a16="http://schemas.microsoft.com/office/drawing/2014/main" id="{82977B40-546B-424F-8C62-0D865B40C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81" y="301181"/>
            <a:ext cx="5060119" cy="981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9023CF2-6481-4498-B274-EA96A460529E}"/>
              </a:ext>
            </a:extLst>
          </p:cNvPr>
          <p:cNvSpPr txBox="1"/>
          <p:nvPr/>
        </p:nvSpPr>
        <p:spPr>
          <a:xfrm>
            <a:off x="1289482" y="1094574"/>
            <a:ext cx="89819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 smtClean="0"/>
              <a:t>Uzdevums: </a:t>
            </a:r>
            <a:r>
              <a:rPr lang="lv-LV" b="1" dirty="0"/>
              <a:t>(mājas darbs)</a:t>
            </a:r>
          </a:p>
          <a:p>
            <a:r>
              <a:rPr lang="lv-LV" dirty="0"/>
              <a:t>1. </a:t>
            </a:r>
            <a:r>
              <a:rPr lang="lv-LV" dirty="0" smtClean="0"/>
              <a:t>Apkārtējā </a:t>
            </a:r>
            <a:r>
              <a:rPr lang="lv-LV" dirty="0"/>
              <a:t>vidē atrodi </a:t>
            </a:r>
            <a:r>
              <a:rPr lang="lv-LV" dirty="0" smtClean="0"/>
              <a:t>objektus, kuros </a:t>
            </a:r>
            <a:r>
              <a:rPr lang="lv-LV" dirty="0"/>
              <a:t>var </a:t>
            </a:r>
            <a:r>
              <a:rPr lang="lv-LV" dirty="0" smtClean="0"/>
              <a:t>saskatīt </a:t>
            </a:r>
            <a:r>
              <a:rPr lang="lv-LV" dirty="0" err="1"/>
              <a:t>kvadrātfunkcijas</a:t>
            </a:r>
            <a:r>
              <a:rPr lang="lv-LV" dirty="0"/>
              <a:t> g</a:t>
            </a:r>
            <a:r>
              <a:rPr lang="lv-LV" dirty="0" smtClean="0"/>
              <a:t>rafiku parabola</a:t>
            </a:r>
            <a:r>
              <a:rPr lang="en-GB" dirty="0" smtClean="0"/>
              <a:t>! </a:t>
            </a:r>
            <a:r>
              <a:rPr lang="lv-LV" dirty="0" smtClean="0"/>
              <a:t>Nofotografē tos </a:t>
            </a:r>
            <a:r>
              <a:rPr lang="lv-LV" dirty="0"/>
              <a:t>un atnes uz nākamo matemātikas </a:t>
            </a:r>
            <a:r>
              <a:rPr lang="lv-LV" dirty="0" smtClean="0"/>
              <a:t>stundu</a:t>
            </a:r>
            <a:r>
              <a:rPr lang="en-GB" dirty="0" smtClean="0"/>
              <a:t>!</a:t>
            </a:r>
            <a:r>
              <a:rPr lang="lv-LV" dirty="0" smtClean="0"/>
              <a:t> </a:t>
            </a:r>
            <a:r>
              <a:rPr lang="lv-LV" dirty="0"/>
              <a:t>Var izmantot foto vai </a:t>
            </a:r>
            <a:r>
              <a:rPr lang="lv-LV" dirty="0" smtClean="0"/>
              <a:t>attēlus </a:t>
            </a:r>
            <a:r>
              <a:rPr lang="lv-LV" dirty="0"/>
              <a:t>no </a:t>
            </a:r>
            <a:r>
              <a:rPr lang="lv-LV" dirty="0" smtClean="0"/>
              <a:t>interneta.</a:t>
            </a:r>
            <a:endParaRPr lang="lv-LV" dirty="0"/>
          </a:p>
        </p:txBody>
      </p:sp>
      <p:pic>
        <p:nvPicPr>
          <p:cNvPr id="8" name="Attēls 7">
            <a:extLst>
              <a:ext uri="{FF2B5EF4-FFF2-40B4-BE49-F238E27FC236}">
                <a16:creationId xmlns="" xmlns:a16="http://schemas.microsoft.com/office/drawing/2014/main" id="{E4D4BDB2-1BC1-4F61-A56F-BBA29496A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92" y="3178204"/>
            <a:ext cx="3239043" cy="2585222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="" xmlns:a16="http://schemas.microsoft.com/office/drawing/2014/main" id="{DAD4699D-DC20-45AD-865F-0365A53CC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558" y="2294903"/>
            <a:ext cx="2751916" cy="2782156"/>
          </a:xfrm>
          <a:prstGeom prst="rect">
            <a:avLst/>
          </a:prstGeom>
        </p:spPr>
      </p:pic>
      <p:pic>
        <p:nvPicPr>
          <p:cNvPr id="12" name="Attēls 11">
            <a:extLst>
              <a:ext uri="{FF2B5EF4-FFF2-40B4-BE49-F238E27FC236}">
                <a16:creationId xmlns="" xmlns:a16="http://schemas.microsoft.com/office/drawing/2014/main" id="{4CBF3430-D6EF-4ABF-A78A-829E3F018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740" y="2758107"/>
            <a:ext cx="3750237" cy="2332406"/>
          </a:xfrm>
          <a:prstGeom prst="rect">
            <a:avLst/>
          </a:prstGeom>
        </p:spPr>
      </p:pic>
      <p:pic>
        <p:nvPicPr>
          <p:cNvPr id="14" name="Attēls 13">
            <a:extLst>
              <a:ext uri="{FF2B5EF4-FFF2-40B4-BE49-F238E27FC236}">
                <a16:creationId xmlns="" xmlns:a16="http://schemas.microsoft.com/office/drawing/2014/main" id="{B9D3814A-3EFF-4FEA-BFED-270C28850B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2783" y="4563098"/>
            <a:ext cx="1867161" cy="1657581"/>
          </a:xfrm>
          <a:prstGeom prst="rect">
            <a:avLst/>
          </a:prstGeom>
        </p:spPr>
      </p:pic>
      <p:sp>
        <p:nvSpPr>
          <p:cNvPr id="3" name="Taisnstūris 2"/>
          <p:cNvSpPr/>
          <p:nvPr/>
        </p:nvSpPr>
        <p:spPr>
          <a:xfrm>
            <a:off x="5711944" y="1689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/>
              <a:t>SR</a:t>
            </a:r>
            <a:r>
              <a:rPr lang="en-GB" dirty="0" smtClean="0"/>
              <a:t>-</a:t>
            </a:r>
            <a:r>
              <a:rPr lang="en-GB" dirty="0" err="1" smtClean="0"/>
              <a:t>Veido</a:t>
            </a:r>
            <a:r>
              <a:rPr lang="en-GB" dirty="0" smtClean="0"/>
              <a:t> </a:t>
            </a:r>
            <a:r>
              <a:rPr lang="en-GB" dirty="0"/>
              <a:t>un </a:t>
            </a:r>
            <a:r>
              <a:rPr lang="en-GB" dirty="0" err="1"/>
              <a:t>lasa</a:t>
            </a:r>
            <a:r>
              <a:rPr lang="en-GB" dirty="0"/>
              <a:t> </a:t>
            </a:r>
            <a:r>
              <a:rPr lang="en-GB" dirty="0" err="1"/>
              <a:t>funkcijas</a:t>
            </a:r>
            <a:r>
              <a:rPr lang="en-GB" dirty="0"/>
              <a:t> (</a:t>
            </a:r>
            <a:r>
              <a:rPr lang="en-GB" dirty="0" err="1"/>
              <a:t>lineāra</a:t>
            </a:r>
            <a:r>
              <a:rPr lang="en-GB" dirty="0"/>
              <a:t>, </a:t>
            </a:r>
            <a:r>
              <a:rPr lang="en-GB" dirty="0" err="1" smtClean="0"/>
              <a:t>kvadrātfunkcija</a:t>
            </a:r>
            <a:r>
              <a:rPr lang="en-GB" dirty="0" smtClean="0"/>
              <a:t>) </a:t>
            </a:r>
            <a:r>
              <a:rPr lang="en-GB" dirty="0" err="1"/>
              <a:t>attēlojumus</a:t>
            </a:r>
            <a:r>
              <a:rPr lang="en-GB" dirty="0"/>
              <a:t> </a:t>
            </a:r>
            <a:r>
              <a:rPr lang="en-GB" dirty="0" err="1"/>
              <a:t>dažādos</a:t>
            </a:r>
            <a:r>
              <a:rPr lang="en-GB" dirty="0"/>
              <a:t> </a:t>
            </a:r>
            <a:r>
              <a:rPr lang="en-GB" dirty="0" err="1" smtClean="0"/>
              <a:t>veidos</a:t>
            </a:r>
            <a:r>
              <a:rPr lang="en-GB" dirty="0" smtClean="0"/>
              <a:t>, </a:t>
            </a:r>
            <a:r>
              <a:rPr lang="en-GB" dirty="0" err="1"/>
              <a:t>izmantojot</a:t>
            </a:r>
            <a:r>
              <a:rPr lang="en-GB" dirty="0"/>
              <a:t> </a:t>
            </a:r>
            <a:r>
              <a:rPr lang="en-GB" dirty="0" err="1"/>
              <a:t>arī</a:t>
            </a:r>
            <a:r>
              <a:rPr lang="en-GB" dirty="0"/>
              <a:t> </a:t>
            </a:r>
            <a:r>
              <a:rPr lang="en-GB" dirty="0" err="1"/>
              <a:t>digitālos</a:t>
            </a:r>
            <a:r>
              <a:rPr lang="en-GB" dirty="0"/>
              <a:t> </a:t>
            </a:r>
            <a:r>
              <a:rPr lang="en-GB" dirty="0" err="1"/>
              <a:t>rīkus</a:t>
            </a:r>
            <a:r>
              <a:rPr lang="en-GB" dirty="0"/>
              <a:t>, </a:t>
            </a:r>
            <a:r>
              <a:rPr lang="en-GB" dirty="0" err="1"/>
              <a:t>situācijās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matemātisku</a:t>
            </a:r>
            <a:r>
              <a:rPr lang="en-GB" dirty="0"/>
              <a:t> un </a:t>
            </a:r>
            <a:r>
              <a:rPr lang="en-GB" dirty="0" err="1"/>
              <a:t>citu</a:t>
            </a:r>
            <a:r>
              <a:rPr lang="en-GB" dirty="0"/>
              <a:t> </a:t>
            </a:r>
            <a:r>
              <a:rPr lang="en-GB" dirty="0" err="1"/>
              <a:t>jomu</a:t>
            </a:r>
            <a:r>
              <a:rPr lang="en-GB" dirty="0"/>
              <a:t> </a:t>
            </a:r>
            <a:r>
              <a:rPr lang="en-GB" dirty="0" err="1"/>
              <a:t>reālu</a:t>
            </a:r>
            <a:r>
              <a:rPr lang="en-GB" dirty="0"/>
              <a:t> </a:t>
            </a:r>
            <a:r>
              <a:rPr lang="en-GB" dirty="0" err="1"/>
              <a:t>kontekstu</a:t>
            </a:r>
            <a:r>
              <a:rPr lang="en-GB" dirty="0" smtClean="0"/>
              <a:t>.</a:t>
            </a:r>
            <a:r>
              <a:rPr lang="en-GB" dirty="0"/>
              <a:t> M.9.4.2.2. </a:t>
            </a:r>
          </a:p>
        </p:txBody>
      </p:sp>
    </p:spTree>
    <p:extLst>
      <p:ext uri="{BB962C8B-B14F-4D97-AF65-F5344CB8AC3E}">
        <p14:creationId xmlns:p14="http://schemas.microsoft.com/office/powerpoint/2010/main" val="27298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7C27443-5768-434E-AF68-057942BE5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098" y="519612"/>
            <a:ext cx="9753601" cy="814916"/>
          </a:xfrm>
        </p:spPr>
        <p:txBody>
          <a:bodyPr/>
          <a:lstStyle/>
          <a:p>
            <a:r>
              <a:rPr lang="lv-LV" dirty="0" err="1"/>
              <a:t>Kvadrātfunkcija</a:t>
            </a:r>
            <a:endParaRPr lang="lv-LV" dirty="0"/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33B27D0A-76AF-4ABC-9B82-620D4E244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099" y="1648108"/>
            <a:ext cx="5962836" cy="4477484"/>
          </a:xfrm>
        </p:spPr>
        <p:txBody>
          <a:bodyPr>
            <a:normAutofit fontScale="85000" lnSpcReduction="10000"/>
          </a:bodyPr>
          <a:lstStyle/>
          <a:p>
            <a:r>
              <a:rPr lang="lv-LV" dirty="0"/>
              <a:t>2.Savu attēlu vai foto ievieto </a:t>
            </a:r>
            <a:r>
              <a:rPr lang="lv-LV" dirty="0" smtClean="0"/>
              <a:t>programma</a:t>
            </a:r>
            <a:r>
              <a:rPr lang="en-GB" dirty="0" smtClean="0"/>
              <a:t>s</a:t>
            </a:r>
            <a:r>
              <a:rPr lang="lv-LV" dirty="0" smtClean="0"/>
              <a:t> </a:t>
            </a:r>
            <a:r>
              <a:rPr lang="lv-LV" dirty="0" err="1"/>
              <a:t>GeoGebra</a:t>
            </a:r>
            <a:r>
              <a:rPr lang="lv-LV" dirty="0"/>
              <a:t> </a:t>
            </a:r>
            <a:r>
              <a:rPr lang="lv-LV" dirty="0" smtClean="0"/>
              <a:t>vidē</a:t>
            </a:r>
            <a:r>
              <a:rPr lang="en-GB" dirty="0" smtClean="0"/>
              <a:t>!</a:t>
            </a:r>
            <a:endParaRPr lang="lv-LV" dirty="0"/>
          </a:p>
          <a:p>
            <a:r>
              <a:rPr lang="lv-LV" dirty="0"/>
              <a:t>3.Pats izveido </a:t>
            </a:r>
            <a:r>
              <a:rPr lang="lv-LV" dirty="0" smtClean="0"/>
              <a:t>uzdevumus, </a:t>
            </a:r>
            <a:r>
              <a:rPr lang="lv-LV" dirty="0"/>
              <a:t>kuri sākas ar </a:t>
            </a:r>
          </a:p>
          <a:p>
            <a:r>
              <a:rPr lang="lv-LV" dirty="0"/>
              <a:t>Uzzīmē …</a:t>
            </a:r>
          </a:p>
          <a:p>
            <a:r>
              <a:rPr lang="lv-LV" dirty="0"/>
              <a:t>Konstruē…</a:t>
            </a:r>
          </a:p>
          <a:p>
            <a:r>
              <a:rPr lang="lv-LV" dirty="0"/>
              <a:t>Izpēti …</a:t>
            </a:r>
          </a:p>
          <a:p>
            <a:r>
              <a:rPr lang="lv-LV" dirty="0"/>
              <a:t>Atrodi…</a:t>
            </a:r>
          </a:p>
          <a:p>
            <a:r>
              <a:rPr lang="lv-LV" dirty="0"/>
              <a:t>Sagrupē…. </a:t>
            </a:r>
          </a:p>
          <a:p>
            <a:r>
              <a:rPr lang="lv-LV" dirty="0"/>
              <a:t>4. </a:t>
            </a:r>
            <a:r>
              <a:rPr lang="lv-LV" dirty="0" smtClean="0"/>
              <a:t>Atbildes </a:t>
            </a:r>
            <a:r>
              <a:rPr lang="lv-LV" dirty="0"/>
              <a:t>uz saviem </a:t>
            </a:r>
            <a:r>
              <a:rPr lang="lv-LV" dirty="0" smtClean="0"/>
              <a:t>uzdevumiem </a:t>
            </a:r>
            <a:r>
              <a:rPr lang="lv-LV" dirty="0"/>
              <a:t>papildini savu foto vai attēlu programmā </a:t>
            </a:r>
            <a:r>
              <a:rPr lang="lv-LV" dirty="0" err="1" smtClean="0"/>
              <a:t>GeoGebra</a:t>
            </a:r>
            <a:r>
              <a:rPr lang="lv-LV" dirty="0" smtClean="0"/>
              <a:t> </a:t>
            </a:r>
            <a:r>
              <a:rPr lang="lv-LV" dirty="0"/>
              <a:t>ar </a:t>
            </a:r>
            <a:r>
              <a:rPr lang="lv-LV" dirty="0" smtClean="0"/>
              <a:t>punktiem, </a:t>
            </a:r>
            <a:r>
              <a:rPr lang="lv-LV" dirty="0" err="1" smtClean="0"/>
              <a:t>līnijam</a:t>
            </a:r>
            <a:r>
              <a:rPr lang="lv-LV" dirty="0" smtClean="0"/>
              <a:t>, </a:t>
            </a:r>
            <a:r>
              <a:rPr lang="lv-LV" dirty="0"/>
              <a:t>veic aprēķinus, uzraksti </a:t>
            </a:r>
            <a:r>
              <a:rPr lang="lv-LV" dirty="0" smtClean="0"/>
              <a:t>pamatojumus</a:t>
            </a:r>
            <a:r>
              <a:rPr lang="en-GB" dirty="0" smtClean="0"/>
              <a:t>!</a:t>
            </a:r>
            <a:endParaRPr lang="lv-LV" dirty="0"/>
          </a:p>
          <a:p>
            <a:r>
              <a:rPr lang="lv-LV" dirty="0"/>
              <a:t>5. Samainies ar uzdevumiem (3.punkts) ar savu </a:t>
            </a:r>
            <a:r>
              <a:rPr lang="lv-LV" dirty="0" err="1"/>
              <a:t>klasesbiedru</a:t>
            </a:r>
            <a:r>
              <a:rPr lang="lv-LV" dirty="0"/>
              <a:t> un </a:t>
            </a:r>
            <a:r>
              <a:rPr lang="lv-LV" dirty="0" smtClean="0"/>
              <a:t>atbildi </a:t>
            </a:r>
            <a:r>
              <a:rPr lang="lv-LV" dirty="0"/>
              <a:t>uz viņa </a:t>
            </a:r>
            <a:r>
              <a:rPr lang="lv-LV" dirty="0" smtClean="0"/>
              <a:t>uzdevumiem</a:t>
            </a:r>
            <a:r>
              <a:rPr lang="en-GB" dirty="0" smtClean="0"/>
              <a:t>!</a:t>
            </a:r>
            <a:endParaRPr lang="lv-LV" dirty="0"/>
          </a:p>
          <a:p>
            <a:r>
              <a:rPr lang="lv-LV" dirty="0"/>
              <a:t>6. </a:t>
            </a:r>
            <a:r>
              <a:rPr lang="lv-LV" dirty="0" smtClean="0"/>
              <a:t>Apspriediet </a:t>
            </a:r>
            <a:r>
              <a:rPr lang="lv-LV" dirty="0"/>
              <a:t>kopā gan </a:t>
            </a:r>
            <a:r>
              <a:rPr lang="lv-LV" dirty="0" smtClean="0"/>
              <a:t>uzdevumus, gan atbildes</a:t>
            </a:r>
            <a:r>
              <a:rPr lang="en-GB" dirty="0" smtClean="0"/>
              <a:t>!</a:t>
            </a:r>
            <a:endParaRPr lang="lv-LV" dirty="0"/>
          </a:p>
          <a:p>
            <a:r>
              <a:rPr lang="lv-LV" dirty="0" smtClean="0"/>
              <a:t>***Ja </a:t>
            </a:r>
            <a:r>
              <a:rPr lang="lv-LV" dirty="0"/>
              <a:t>nevar tikt </a:t>
            </a:r>
            <a:r>
              <a:rPr lang="lv-LV" dirty="0" smtClean="0"/>
              <a:t>gal</a:t>
            </a:r>
            <a:r>
              <a:rPr lang="en-GB" dirty="0" smtClean="0"/>
              <a:t>ā</a:t>
            </a:r>
            <a:r>
              <a:rPr lang="lv-LV" dirty="0" smtClean="0"/>
              <a:t> </a:t>
            </a:r>
            <a:r>
              <a:rPr lang="lv-LV" dirty="0"/>
              <a:t>ar uzdevumiem vai </a:t>
            </a:r>
            <a:r>
              <a:rPr lang="lv-LV" dirty="0" smtClean="0"/>
              <a:t>atrisinājumiem, </a:t>
            </a:r>
            <a:r>
              <a:rPr lang="lv-LV" dirty="0"/>
              <a:t>meklē palīdzību </a:t>
            </a:r>
            <a:r>
              <a:rPr lang="lv-LV" dirty="0" smtClean="0"/>
              <a:t>pie </a:t>
            </a:r>
            <a:r>
              <a:rPr lang="lv-LV" dirty="0"/>
              <a:t>skolotāja vai </a:t>
            </a:r>
            <a:r>
              <a:rPr lang="lv-LV" dirty="0" smtClean="0"/>
              <a:t>drauga</a:t>
            </a:r>
            <a:r>
              <a:rPr lang="en-GB" dirty="0" smtClean="0"/>
              <a:t>!</a:t>
            </a:r>
            <a:endParaRPr lang="lv-LV" dirty="0"/>
          </a:p>
          <a:p>
            <a:endParaRPr lang="lv-LV" dirty="0"/>
          </a:p>
        </p:txBody>
      </p:sp>
      <p:pic>
        <p:nvPicPr>
          <p:cNvPr id="6" name="Attēls 5">
            <a:extLst>
              <a:ext uri="{FF2B5EF4-FFF2-40B4-BE49-F238E27FC236}">
                <a16:creationId xmlns="" xmlns:a16="http://schemas.microsoft.com/office/drawing/2014/main" id="{7491673D-09AC-4A86-9EB9-8AA3C1AE3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203" y="1539078"/>
            <a:ext cx="3837995" cy="377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ola_2030_theme">
  <a:themeElements>
    <a:clrScheme name="Skola 2030">
      <a:dk1>
        <a:srgbClr val="1825AA"/>
      </a:dk1>
      <a:lt1>
        <a:srgbClr val="FFF1F0"/>
      </a:lt1>
      <a:dk2>
        <a:srgbClr val="101010"/>
      </a:dk2>
      <a:lt2>
        <a:srgbClr val="D4ECDC"/>
      </a:lt2>
      <a:accent1>
        <a:srgbClr val="EFB5A5"/>
      </a:accent1>
      <a:accent2>
        <a:srgbClr val="6BA7ED"/>
      </a:accent2>
      <a:accent3>
        <a:srgbClr val="E28EB4"/>
      </a:accent3>
      <a:accent4>
        <a:srgbClr val="AFDFBF"/>
      </a:accent4>
      <a:accent5>
        <a:srgbClr val="8652D8"/>
      </a:accent5>
      <a:accent6>
        <a:srgbClr val="7030A0"/>
      </a:accent6>
      <a:hlink>
        <a:srgbClr val="1825AA"/>
      </a:hlink>
      <a:folHlink>
        <a:srgbClr val="1825AA"/>
      </a:folHlink>
    </a:clrScheme>
    <a:fontScheme name="Skola 2030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ola_2030_theme" id="{A25CEBEC-9356-417B-A70B-AC9E6950F548}" vid="{D2E8034D-1477-4737-9A56-E2AAF5E7C56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E88174C1AD6648A7014A85443960BE" ma:contentTypeVersion="14" ma:contentTypeDescription="Create a new document." ma:contentTypeScope="" ma:versionID="059ea57d257dae2d91f61a795d2c6077">
  <xsd:schema xmlns:xsd="http://www.w3.org/2001/XMLSchema" xmlns:xs="http://www.w3.org/2001/XMLSchema" xmlns:p="http://schemas.microsoft.com/office/2006/metadata/properties" xmlns:ns2="ed0a849b-e56a-423c-afa6-14f64f37c01d" xmlns:ns3="75b62106-96aa-4e30-878e-855e48e4d9f9" targetNamespace="http://schemas.microsoft.com/office/2006/metadata/properties" ma:root="true" ma:fieldsID="ac692a3e3e05f6c4661f0c6fdaf0f075" ns2:_="" ns3:_="">
    <xsd:import namespace="ed0a849b-e56a-423c-afa6-14f64f37c01d"/>
    <xsd:import namespace="75b62106-96aa-4e30-878e-855e48e4d9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kompeten_x010d_u_x0020_pieeja_x0020_m_x0101_c_x012b_bu_x0020_satur_x0101_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a849b-e56a-423c-afa6-14f64f37c0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b62106-96aa-4e30-878e-855e48e4d9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kompeten_x010d_u_x0020_pieeja_x0020_m_x0101_c_x012b_bu_x0020_satur_x0101_" ma:index="12" nillable="true" ma:displayName="kompetenču pieeja mācību saturā" ma:internalName="kompeten_x010d_u_x0020_pieeja_x0020_m_x0101_c_x012b_bu_x0020_satur_x0101_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ompeten_x010d_u_x0020_pieeja_x0020_m_x0101_c_x012b_bu_x0020_satur_x0101_ xmlns="75b62106-96aa-4e30-878e-855e48e4d9f9" xsi:nil="true"/>
  </documentManagement>
</p:properties>
</file>

<file path=customXml/itemProps1.xml><?xml version="1.0" encoding="utf-8"?>
<ds:datastoreItem xmlns:ds="http://schemas.openxmlformats.org/officeDocument/2006/customXml" ds:itemID="{1EB1E06A-E7EE-4EA6-9943-69913BB62F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0a849b-e56a-423c-afa6-14f64f37c01d"/>
    <ds:schemaRef ds:uri="75b62106-96aa-4e30-878e-855e48e4d9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7BB73C-3C5C-4C14-88B5-A263E9A828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3DA19A-F844-4725-A1F2-3BD86A72261D}">
  <ds:schemaRefs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75b62106-96aa-4e30-878e-855e48e4d9f9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ed0a849b-e56a-423c-afa6-14f64f37c01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skola_2030_theme</Template>
  <TotalTime>579</TotalTime>
  <Words>538</Words>
  <Application>Microsoft Office PowerPoint</Application>
  <PresentationFormat>Platekrāna</PresentationFormat>
  <Paragraphs>71</Paragraphs>
  <Slides>18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18</vt:i4>
      </vt:variant>
    </vt:vector>
  </HeadingPairs>
  <TitlesOfParts>
    <vt:vector size="22" baseType="lpstr">
      <vt:lpstr>Arial</vt:lpstr>
      <vt:lpstr>Arial Bold</vt:lpstr>
      <vt:lpstr>Wingdings</vt:lpstr>
      <vt:lpstr>skola_2030_theme</vt:lpstr>
      <vt:lpstr>Praktiski. Lietpratībai. Latgale 2022.gada 5.aprīlī  Rēzeknē</vt:lpstr>
      <vt:lpstr>Funkcijas. Funkcijas? Funkcijas!</vt:lpstr>
      <vt:lpstr>Mūsu dzīve ir pilna ar dažādām parādībām, procesiem, notikumiem, un tajā visā mēs vēlamies redzēt kādu sakarību vai pasniegt informāciju sev ērtā formā. Šeit mums palīdz funkcijas.</vt:lpstr>
      <vt:lpstr>Lineāra funkcija</vt:lpstr>
      <vt:lpstr>Lineāra funkcija</vt:lpstr>
      <vt:lpstr>Lineāra funkcija</vt:lpstr>
      <vt:lpstr>Lineāra funkcija</vt:lpstr>
      <vt:lpstr>PowerPoint prezentācija</vt:lpstr>
      <vt:lpstr>Kvadrātfunkcija</vt:lpstr>
      <vt:lpstr>PowerPoint prezentācija</vt:lpstr>
      <vt:lpstr>PowerPoint prezentācija</vt:lpstr>
      <vt:lpstr>PowerPoint prezentācija</vt:lpstr>
      <vt:lpstr>Galvenais -  noķert ideju…Un tālāk skolotājs to var realizēt vai pielāgot saviem apstākļiem, bērnu zināšanām vai citiem sasniedzamajiem rezultātiem  …..Ideju ………</vt:lpstr>
      <vt:lpstr>Dažādas funkcijas</vt:lpstr>
      <vt:lpstr>PowerPoint prezentācija</vt:lpstr>
      <vt:lpstr>PowerPoint prezentācija</vt:lpstr>
      <vt:lpstr>PowerPoint prezentācija</vt:lpstr>
      <vt:lpstr>Paldies!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Kārlis Luste</dc:creator>
  <cp:lastModifiedBy>Valija</cp:lastModifiedBy>
  <cp:revision>17</cp:revision>
  <dcterms:created xsi:type="dcterms:W3CDTF">2022-03-25T08:42:08Z</dcterms:created>
  <dcterms:modified xsi:type="dcterms:W3CDTF">2023-02-27T06:06:37Z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0x01010067E88174C1AD6648A7014A85443960BE</vt:lpwstr>
  </property>
</Properties>
</file>